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 id="2147484598" r:id="rId2"/>
    <p:sldMasterId id="2147485006" r:id="rId3"/>
    <p:sldMasterId id="2147485018" r:id="rId4"/>
  </p:sldMasterIdLst>
  <p:notesMasterIdLst>
    <p:notesMasterId r:id="rId85"/>
  </p:notesMasterIdLst>
  <p:handoutMasterIdLst>
    <p:handoutMasterId r:id="rId86"/>
  </p:handoutMasterIdLst>
  <p:sldIdLst>
    <p:sldId id="452" r:id="rId5"/>
    <p:sldId id="264" r:id="rId6"/>
    <p:sldId id="265" r:id="rId7"/>
    <p:sldId id="411" r:id="rId8"/>
    <p:sldId id="481" r:id="rId9"/>
    <p:sldId id="358" r:id="rId10"/>
    <p:sldId id="475" r:id="rId11"/>
    <p:sldId id="360" r:id="rId12"/>
    <p:sldId id="361" r:id="rId13"/>
    <p:sldId id="362" r:id="rId14"/>
    <p:sldId id="363" r:id="rId15"/>
    <p:sldId id="444" r:id="rId16"/>
    <p:sldId id="365" r:id="rId17"/>
    <p:sldId id="428" r:id="rId18"/>
    <p:sldId id="446" r:id="rId19"/>
    <p:sldId id="366" r:id="rId20"/>
    <p:sldId id="331" r:id="rId21"/>
    <p:sldId id="367" r:id="rId22"/>
    <p:sldId id="332" r:id="rId23"/>
    <p:sldId id="369" r:id="rId24"/>
    <p:sldId id="337" r:id="rId25"/>
    <p:sldId id="370" r:id="rId26"/>
    <p:sldId id="371" r:id="rId27"/>
    <p:sldId id="372" r:id="rId28"/>
    <p:sldId id="373" r:id="rId29"/>
    <p:sldId id="374" r:id="rId30"/>
    <p:sldId id="341" r:id="rId31"/>
    <p:sldId id="384" r:id="rId32"/>
    <p:sldId id="387" r:id="rId33"/>
    <p:sldId id="389" r:id="rId34"/>
    <p:sldId id="390" r:id="rId35"/>
    <p:sldId id="388" r:id="rId36"/>
    <p:sldId id="375" r:id="rId37"/>
    <p:sldId id="378" r:id="rId38"/>
    <p:sldId id="379" r:id="rId39"/>
    <p:sldId id="380" r:id="rId40"/>
    <p:sldId id="381" r:id="rId41"/>
    <p:sldId id="382" r:id="rId42"/>
    <p:sldId id="383" r:id="rId43"/>
    <p:sldId id="377" r:id="rId44"/>
    <p:sldId id="376" r:id="rId45"/>
    <p:sldId id="391" r:id="rId46"/>
    <p:sldId id="392" r:id="rId47"/>
    <p:sldId id="394" r:id="rId48"/>
    <p:sldId id="393" r:id="rId49"/>
    <p:sldId id="418" r:id="rId50"/>
    <p:sldId id="412" r:id="rId51"/>
    <p:sldId id="395" r:id="rId52"/>
    <p:sldId id="447" r:id="rId53"/>
    <p:sldId id="402" r:id="rId54"/>
    <p:sldId id="396" r:id="rId55"/>
    <p:sldId id="397" r:id="rId56"/>
    <p:sldId id="398" r:id="rId57"/>
    <p:sldId id="406" r:id="rId58"/>
    <p:sldId id="399" r:id="rId59"/>
    <p:sldId id="421" r:id="rId60"/>
    <p:sldId id="419" r:id="rId61"/>
    <p:sldId id="420" r:id="rId62"/>
    <p:sldId id="422" r:id="rId63"/>
    <p:sldId id="424" r:id="rId64"/>
    <p:sldId id="423" r:id="rId65"/>
    <p:sldId id="401" r:id="rId66"/>
    <p:sldId id="461" r:id="rId67"/>
    <p:sldId id="403" r:id="rId68"/>
    <p:sldId id="404" r:id="rId69"/>
    <p:sldId id="405" r:id="rId70"/>
    <p:sldId id="415" r:id="rId71"/>
    <p:sldId id="409" r:id="rId72"/>
    <p:sldId id="407" r:id="rId73"/>
    <p:sldId id="408" r:id="rId74"/>
    <p:sldId id="414" r:id="rId75"/>
    <p:sldId id="448" r:id="rId76"/>
    <p:sldId id="450" r:id="rId77"/>
    <p:sldId id="459" r:id="rId78"/>
    <p:sldId id="457" r:id="rId79"/>
    <p:sldId id="473" r:id="rId80"/>
    <p:sldId id="416" r:id="rId81"/>
    <p:sldId id="359" r:id="rId82"/>
    <p:sldId id="471" r:id="rId83"/>
    <p:sldId id="472" r:id="rId84"/>
  </p:sldIdLst>
  <p:sldSz cx="9144000" cy="6858000" type="screen4x3"/>
  <p:notesSz cx="6648450" cy="9782175"/>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华文行楷" panose="0201080004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华文行楷" panose="0201080004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华文行楷" panose="0201080004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华文行楷" panose="0201080004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华文行楷" panose="0201080004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华文行楷" panose="0201080004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华文行楷" panose="0201080004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华文行楷" panose="0201080004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华文行楷" panose="020108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00"/>
    <a:srgbClr val="FF0000"/>
    <a:srgbClr val="FF9900"/>
    <a:srgbClr val="0000FF"/>
    <a:srgbClr val="996600"/>
    <a:srgbClr val="663300"/>
    <a:srgbClr val="894400"/>
    <a:srgbClr val="A45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63" autoAdjust="0"/>
    <p:restoredTop sz="95244" autoAdjust="0"/>
  </p:normalViewPr>
  <p:slideViewPr>
    <p:cSldViewPr>
      <p:cViewPr varScale="1">
        <p:scale>
          <a:sx n="86" d="100"/>
          <a:sy n="86" d="100"/>
        </p:scale>
        <p:origin x="226"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1" d="100"/>
        <a:sy n="101"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AU"/>
          </a:p>
        </p:txBody>
      </p:sp>
      <p:sp>
        <p:nvSpPr>
          <p:cNvPr id="71683" name="Rectangle 3"/>
          <p:cNvSpPr>
            <a:spLocks noGrp="1" noChangeArrowheads="1"/>
          </p:cNvSpPr>
          <p:nvPr>
            <p:ph type="dt" sz="quarter" idx="1"/>
          </p:nvPr>
        </p:nvSpPr>
        <p:spPr bwMode="auto">
          <a:xfrm>
            <a:off x="373380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AU"/>
          </a:p>
        </p:txBody>
      </p:sp>
      <p:sp>
        <p:nvSpPr>
          <p:cNvPr id="71684" name="Rectangle 4"/>
          <p:cNvSpPr>
            <a:spLocks noGrp="1" noChangeArrowheads="1"/>
          </p:cNvSpPr>
          <p:nvPr>
            <p:ph type="ftr" sz="quarter" idx="2"/>
          </p:nvPr>
        </p:nvSpPr>
        <p:spPr bwMode="auto">
          <a:xfrm>
            <a:off x="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AU"/>
          </a:p>
        </p:txBody>
      </p:sp>
      <p:sp>
        <p:nvSpPr>
          <p:cNvPr id="71685" name="Rectangle 5"/>
          <p:cNvSpPr>
            <a:spLocks noGrp="1" noChangeArrowheads="1"/>
          </p:cNvSpPr>
          <p:nvPr>
            <p:ph type="sldNum" sz="quarter" idx="3"/>
          </p:nvPr>
        </p:nvSpPr>
        <p:spPr bwMode="auto">
          <a:xfrm>
            <a:off x="373380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2C9E0BA-E494-460F-9F88-7F6AD9100BA0}" type="slidenum">
              <a:rPr lang="en-AU" altLang="zh-CN"/>
              <a:pPr>
                <a:defRPr/>
              </a:pPr>
              <a:t>‹#›</a:t>
            </a:fld>
            <a:endParaRPr lang="en-AU"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Wingdings" panose="05000000000000000000" pitchFamily="2" charset="2"/>
              <a:buNone/>
            </a:pPr>
            <a:endParaRPr lang="en-US" altLang="zh-CN" dirty="0" smtClean="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808093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89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09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80000"/>
              </a:lnSpc>
              <a:spcBef>
                <a:spcPct val="30000"/>
              </a:spcBef>
              <a:spcAft>
                <a:spcPct val="0"/>
              </a:spcAft>
              <a:buClrTx/>
              <a:buSzTx/>
              <a:buFontTx/>
              <a:buNone/>
              <a:tabLst/>
              <a:defRPr/>
            </a:pPr>
            <a:endParaRPr lang="zh-CN" altLang="en-US" sz="80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01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solidFill>
                <a:srgbClr val="00FF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1601885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4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34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55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75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6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57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78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60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80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11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52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728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3645812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13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44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64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85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67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98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18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42833829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39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90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10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a:xfrm>
            <a:off x="665163" y="4646613"/>
            <a:ext cx="5318125" cy="4402137"/>
          </a:xfrm>
          <a:prstGeom prst="rect">
            <a:avLst/>
          </a:prstGeom>
        </p:spPr>
        <p:txBody>
          <a:bodyPr>
            <a:normAutofit/>
          </a:bodyPr>
          <a:lstStyle/>
          <a:p>
            <a:pPr>
              <a:defRPr/>
            </a:pPr>
            <a:endParaRPr lang="zh-CN" altLang="en-US" b="1" dirty="0">
              <a:solidFill>
                <a:srgbClr val="FF0000"/>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zh-CN" altLang="en-US"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3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35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Tree>
    <p:extLst>
      <p:ext uri="{BB962C8B-B14F-4D97-AF65-F5344CB8AC3E}">
        <p14:creationId xmlns:p14="http://schemas.microsoft.com/office/powerpoint/2010/main" val="42232364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54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74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95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87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07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912030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12388826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14267047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2696797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6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45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extLst>
      <p:ext uri="{BB962C8B-B14F-4D97-AF65-F5344CB8AC3E}">
        <p14:creationId xmlns:p14="http://schemas.microsoft.com/office/powerpoint/2010/main" val="32278713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66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pPr>
            <a:endParaRPr lang="zh-CN" altLang="en-US" sz="800" dirty="0" smtClean="0"/>
          </a:p>
        </p:txBody>
      </p:sp>
    </p:spTree>
    <p:extLst>
      <p:ext uri="{BB962C8B-B14F-4D97-AF65-F5344CB8AC3E}">
        <p14:creationId xmlns:p14="http://schemas.microsoft.com/office/powerpoint/2010/main" val="3707651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76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6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762000" y="838200"/>
            <a:ext cx="7772400" cy="1447800"/>
          </a:xfrm>
        </p:spPr>
        <p:txBody>
          <a:bodyPr/>
          <a:lstStyle>
            <a:lvl1pPr algn="ctr">
              <a:defRPr sz="9600" u="none">
                <a:ea typeface="华文行楷" pitchFamily="2" charset="-122"/>
              </a:defRPr>
            </a:lvl1pPr>
          </a:lstStyle>
          <a:p>
            <a:r>
              <a:rPr lang="zh-CN" altLang="en-US"/>
              <a:t>单击此处编辑母版标题样式</a:t>
            </a:r>
          </a:p>
        </p:txBody>
      </p:sp>
      <p:sp>
        <p:nvSpPr>
          <p:cNvPr id="101379" name="Rectangle 3"/>
          <p:cNvSpPr>
            <a:spLocks noGrp="1" noChangeArrowheads="1"/>
          </p:cNvSpPr>
          <p:nvPr>
            <p:ph type="subTitle" idx="1"/>
          </p:nvPr>
        </p:nvSpPr>
        <p:spPr>
          <a:xfrm>
            <a:off x="685800" y="2286000"/>
            <a:ext cx="7924800" cy="3429000"/>
          </a:xfrm>
        </p:spPr>
        <p:txBody>
          <a:bodyPr/>
          <a:lstStyle>
            <a:lvl1pPr marL="0" indent="0" algn="ctr">
              <a:buFont typeface="Wingdings" pitchFamily="2" charset="2"/>
              <a:buNone/>
              <a:defRPr sz="4800"/>
            </a:lvl1pPr>
          </a:lstStyle>
          <a:p>
            <a:r>
              <a:rPr lang="zh-CN" altLang="en-US"/>
              <a:t>单击此处编辑母版副标题样式</a:t>
            </a:r>
          </a:p>
        </p:txBody>
      </p:sp>
      <p:sp>
        <p:nvSpPr>
          <p:cNvPr id="4" name="Rectangle 4"/>
          <p:cNvSpPr>
            <a:spLocks noGrp="1" noChangeArrowheads="1"/>
          </p:cNvSpPr>
          <p:nvPr>
            <p:ph type="ftr" sz="quarter" idx="10"/>
          </p:nvPr>
        </p:nvSpPr>
        <p:spPr>
          <a:xfrm>
            <a:off x="3124200" y="6248400"/>
            <a:ext cx="2895600" cy="457200"/>
          </a:xfrm>
        </p:spPr>
        <p:txBody>
          <a:bodyPr/>
          <a:lstStyle>
            <a:lvl1pPr>
              <a:defRPr>
                <a:solidFill>
                  <a:schemeClr val="tx1"/>
                </a:solidFill>
                <a:latin typeface="Times New Roman" pitchFamily="18" charset="0"/>
              </a:defRPr>
            </a:lvl1pPr>
          </a:lstStyle>
          <a:p>
            <a:pPr>
              <a:defRPr/>
            </a:pPr>
            <a:endParaRPr lang="en-US" altLang="zh-CN"/>
          </a:p>
        </p:txBody>
      </p:sp>
      <p:sp>
        <p:nvSpPr>
          <p:cNvPr id="5" name="Rectangle 5"/>
          <p:cNvSpPr>
            <a:spLocks noGrp="1" noChangeArrowheads="1"/>
          </p:cNvSpPr>
          <p:nvPr>
            <p:ph type="sldNum" sz="quarter" idx="11"/>
          </p:nvPr>
        </p:nvSpPr>
        <p:spPr>
          <a:xfrm>
            <a:off x="6553200" y="6248400"/>
            <a:ext cx="1905000" cy="457200"/>
          </a:xfrm>
        </p:spPr>
        <p:txBody>
          <a:bodyPr/>
          <a:lstStyle>
            <a:lvl1pPr>
              <a:defRPr>
                <a:solidFill>
                  <a:schemeClr val="bg1"/>
                </a:solidFill>
                <a:latin typeface="Arial Narrow" panose="020B0606020202030204" pitchFamily="34" charset="0"/>
              </a:defRPr>
            </a:lvl1pPr>
          </a:lstStyle>
          <a:p>
            <a:pPr>
              <a:defRPr/>
            </a:pPr>
            <a:fld id="{905A1B70-779A-49E4-855C-52181D9E152D}" type="slidenum">
              <a:rPr lang="zh-CN" altLang="en-US"/>
              <a:pPr>
                <a:defRPr/>
              </a:pPr>
              <a:t>‹#›</a:t>
            </a:fld>
            <a:endParaRPr lang="en-US" altLang="zh-CN">
              <a:solidFill>
                <a:schemeClr val="tx1"/>
              </a:solidFill>
              <a:latin typeface="Times New Roman" panose="02020603050405020304" pitchFamily="18" charset="0"/>
            </a:endParaRPr>
          </a:p>
        </p:txBody>
      </p:sp>
      <p:sp>
        <p:nvSpPr>
          <p:cNvPr id="6" name="Rectangle 8"/>
          <p:cNvSpPr>
            <a:spLocks noGrp="1" noChangeArrowheads="1"/>
          </p:cNvSpPr>
          <p:nvPr>
            <p:ph type="dt" sz="half" idx="12"/>
          </p:nvPr>
        </p:nvSpPr>
        <p:spPr>
          <a:xfrm>
            <a:off x="685800" y="6248400"/>
            <a:ext cx="1905000" cy="457200"/>
          </a:xfrm>
        </p:spPr>
        <p:txBody>
          <a:bodyPr/>
          <a:lstStyle>
            <a:lvl1pPr>
              <a:defRPr/>
            </a:lvl1pPr>
          </a:lstStyle>
          <a:p>
            <a:pPr>
              <a:defRPr/>
            </a:pPr>
            <a:fld id="{BFCF4373-0C53-4DE8-9171-2F5F04DACBD7}" type="datetime1">
              <a:rPr lang="zh-CN" altLang="en-US"/>
              <a:pPr>
                <a:defRPr/>
              </a:pPr>
              <a:t>2019/3/25</a:t>
            </a:fld>
            <a:endParaRPr lang="en-US" altLang="zh-CN"/>
          </a:p>
        </p:txBody>
      </p:sp>
    </p:spTree>
    <p:extLst>
      <p:ext uri="{BB962C8B-B14F-4D97-AF65-F5344CB8AC3E}">
        <p14:creationId xmlns:p14="http://schemas.microsoft.com/office/powerpoint/2010/main" val="107029878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0131A00F-FD76-43C9-A325-E867C67C961C}"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C6774B38-4962-4B43-8873-6BF05D6AFE70}" type="slidenum">
              <a:rPr lang="zh-CN" altLang="en-US"/>
              <a:pPr>
                <a:defRPr/>
              </a:pPr>
              <a:t>‹#›</a:t>
            </a:fld>
            <a:endParaRPr lang="en-US" altLang="zh-CN"/>
          </a:p>
        </p:txBody>
      </p:sp>
    </p:spTree>
    <p:extLst>
      <p:ext uri="{BB962C8B-B14F-4D97-AF65-F5344CB8AC3E}">
        <p14:creationId xmlns:p14="http://schemas.microsoft.com/office/powerpoint/2010/main" val="172173698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304800"/>
            <a:ext cx="641985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700A23A6-D269-4335-8685-0E6F98971759}"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75645975-A153-40CC-8A26-A27004B3CFB8}" type="slidenum">
              <a:rPr lang="zh-CN" altLang="en-US"/>
              <a:pPr>
                <a:defRPr/>
              </a:pPr>
              <a:t>‹#›</a:t>
            </a:fld>
            <a:endParaRPr lang="en-US" altLang="zh-CN"/>
          </a:p>
        </p:txBody>
      </p:sp>
    </p:spTree>
    <p:extLst>
      <p:ext uri="{BB962C8B-B14F-4D97-AF65-F5344CB8AC3E}">
        <p14:creationId xmlns:p14="http://schemas.microsoft.com/office/powerpoint/2010/main" val="71444424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C95A326B-C343-4B05-9CEF-247944D13A78}" type="datetime1">
              <a:rPr lang="zh-CN" altLang="en-US"/>
              <a:pPr>
                <a:defRPr/>
              </a:pPr>
              <a:t>2019/3/25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3795FF72-9A55-4088-A65A-EA2BC5A520AE}" type="slidenum">
              <a:rPr lang="zh-CN" altLang="en-US"/>
              <a:pPr>
                <a:defRPr/>
              </a:pPr>
              <a:t>‹#›</a:t>
            </a:fld>
            <a:endParaRPr lang="en-US" altLang="zh-CN"/>
          </a:p>
        </p:txBody>
      </p:sp>
    </p:spTree>
    <p:extLst>
      <p:ext uri="{BB962C8B-B14F-4D97-AF65-F5344CB8AC3E}">
        <p14:creationId xmlns:p14="http://schemas.microsoft.com/office/powerpoint/2010/main" val="273001217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226916E3-48C5-4D56-A0E1-758C2237AD68}" type="datetime1">
              <a:rPr lang="zh-CN" altLang="en-US"/>
              <a:pPr>
                <a:defRPr/>
              </a:pPr>
              <a:t>2019/3/25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AE64AAFF-D897-4AA8-9835-F08F2A274DA7}" type="slidenum">
              <a:rPr lang="zh-CN" altLang="en-US"/>
              <a:pPr>
                <a:defRPr/>
              </a:pPr>
              <a:t>‹#›</a:t>
            </a:fld>
            <a:endParaRPr lang="en-US" altLang="zh-CN"/>
          </a:p>
        </p:txBody>
      </p:sp>
    </p:spTree>
    <p:extLst>
      <p:ext uri="{BB962C8B-B14F-4D97-AF65-F5344CB8AC3E}">
        <p14:creationId xmlns:p14="http://schemas.microsoft.com/office/powerpoint/2010/main" val="287160748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fld id="{21D24908-52C8-459B-B164-B5CFF107A324}" type="datetime1">
              <a:rPr lang="zh-CN" altLang="en-US"/>
              <a:pPr>
                <a:defRPr/>
              </a:pPr>
              <a:t>2019/3/25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898084E2-76A0-408C-B1DF-FF812E435805}" type="slidenum">
              <a:rPr lang="zh-CN" altLang="en-US"/>
              <a:pPr>
                <a:defRPr/>
              </a:pPr>
              <a:t>‹#›</a:t>
            </a:fld>
            <a:endParaRPr lang="en-US" altLang="zh-CN"/>
          </a:p>
        </p:txBody>
      </p:sp>
    </p:spTree>
    <p:extLst>
      <p:ext uri="{BB962C8B-B14F-4D97-AF65-F5344CB8AC3E}">
        <p14:creationId xmlns:p14="http://schemas.microsoft.com/office/powerpoint/2010/main" val="247345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86300" y="1066800"/>
            <a:ext cx="430530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2"/>
          <p:cNvSpPr>
            <a:spLocks noGrp="1" noChangeArrowheads="1"/>
          </p:cNvSpPr>
          <p:nvPr>
            <p:ph type="dt" sz="half" idx="10"/>
          </p:nvPr>
        </p:nvSpPr>
        <p:spPr>
          <a:ln/>
        </p:spPr>
        <p:txBody>
          <a:bodyPr/>
          <a:lstStyle>
            <a:lvl1pPr>
              <a:defRPr/>
            </a:lvl1pPr>
          </a:lstStyle>
          <a:p>
            <a:pPr>
              <a:defRPr/>
            </a:pPr>
            <a:fld id="{B3210F58-851E-418C-8BCE-BA10C28810EF}" type="datetime1">
              <a:rPr lang="zh-CN" altLang="en-US"/>
              <a:pPr>
                <a:defRPr/>
              </a:pPr>
              <a:t>2019/3/25</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38487AEA-7AA4-4420-8883-DE17231B7FA0}" type="slidenum">
              <a:rPr lang="zh-CN" altLang="en-US"/>
              <a:pPr>
                <a:defRPr/>
              </a:pPr>
              <a:t>‹#›</a:t>
            </a:fld>
            <a:endParaRPr lang="en-US" altLang="zh-CN"/>
          </a:p>
        </p:txBody>
      </p:sp>
    </p:spTree>
    <p:extLst>
      <p:ext uri="{BB962C8B-B14F-4D97-AF65-F5344CB8AC3E}">
        <p14:creationId xmlns:p14="http://schemas.microsoft.com/office/powerpoint/2010/main" val="41552757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2"/>
          <p:cNvSpPr>
            <a:spLocks noGrp="1" noChangeArrowheads="1"/>
          </p:cNvSpPr>
          <p:nvPr>
            <p:ph type="dt" sz="half" idx="10"/>
          </p:nvPr>
        </p:nvSpPr>
        <p:spPr>
          <a:ln/>
        </p:spPr>
        <p:txBody>
          <a:bodyPr/>
          <a:lstStyle>
            <a:lvl1pPr>
              <a:defRPr/>
            </a:lvl1pPr>
          </a:lstStyle>
          <a:p>
            <a:pPr>
              <a:defRPr/>
            </a:pPr>
            <a:fld id="{53DBBCBF-BFD5-4697-AA31-BB6F12077551}" type="datetime1">
              <a:rPr lang="zh-CN" altLang="en-US"/>
              <a:pPr>
                <a:defRPr/>
              </a:pPr>
              <a:t>2019/3/25</a:t>
            </a:fld>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14"/>
          <p:cNvSpPr>
            <a:spLocks noGrp="1" noChangeArrowheads="1"/>
          </p:cNvSpPr>
          <p:nvPr>
            <p:ph type="sldNum" sz="quarter" idx="12"/>
          </p:nvPr>
        </p:nvSpPr>
        <p:spPr>
          <a:ln/>
        </p:spPr>
        <p:txBody>
          <a:bodyPr/>
          <a:lstStyle>
            <a:lvl1pPr>
              <a:defRPr/>
            </a:lvl1pPr>
          </a:lstStyle>
          <a:p>
            <a:pPr>
              <a:defRPr/>
            </a:pPr>
            <a:fld id="{2BE3CF92-856A-4E85-AB26-CB9B04FAE082}" type="slidenum">
              <a:rPr lang="zh-CN" altLang="en-US"/>
              <a:pPr>
                <a:defRPr/>
              </a:pPr>
              <a:t>‹#›</a:t>
            </a:fld>
            <a:endParaRPr lang="en-US" altLang="zh-CN"/>
          </a:p>
        </p:txBody>
      </p:sp>
    </p:spTree>
    <p:extLst>
      <p:ext uri="{BB962C8B-B14F-4D97-AF65-F5344CB8AC3E}">
        <p14:creationId xmlns:p14="http://schemas.microsoft.com/office/powerpoint/2010/main" val="150639599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a:ln/>
        </p:spPr>
        <p:txBody>
          <a:bodyPr/>
          <a:lstStyle>
            <a:lvl1pPr>
              <a:defRPr/>
            </a:lvl1pPr>
          </a:lstStyle>
          <a:p>
            <a:pPr>
              <a:defRPr/>
            </a:pPr>
            <a:fld id="{9B752EE8-EA34-4FC1-B888-28BB56646B13}" type="datetime1">
              <a:rPr lang="zh-CN" altLang="en-US"/>
              <a:pPr>
                <a:defRPr/>
              </a:pPr>
              <a:t>2019/3/25</a:t>
            </a:fld>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14"/>
          <p:cNvSpPr>
            <a:spLocks noGrp="1" noChangeArrowheads="1"/>
          </p:cNvSpPr>
          <p:nvPr>
            <p:ph type="sldNum" sz="quarter" idx="12"/>
          </p:nvPr>
        </p:nvSpPr>
        <p:spPr>
          <a:ln/>
        </p:spPr>
        <p:txBody>
          <a:bodyPr/>
          <a:lstStyle>
            <a:lvl1pPr>
              <a:defRPr/>
            </a:lvl1pPr>
          </a:lstStyle>
          <a:p>
            <a:pPr>
              <a:defRPr/>
            </a:pPr>
            <a:fld id="{4E1488C4-C436-4B30-9D3C-1502F25614CC}" type="slidenum">
              <a:rPr lang="zh-CN" altLang="en-US"/>
              <a:pPr>
                <a:defRPr/>
              </a:pPr>
              <a:t>‹#›</a:t>
            </a:fld>
            <a:endParaRPr lang="en-US" altLang="zh-CN"/>
          </a:p>
        </p:txBody>
      </p:sp>
    </p:spTree>
    <p:extLst>
      <p:ext uri="{BB962C8B-B14F-4D97-AF65-F5344CB8AC3E}">
        <p14:creationId xmlns:p14="http://schemas.microsoft.com/office/powerpoint/2010/main" val="422751449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fld id="{EA77CFEE-9BBD-444A-B828-10F472DEDA1F}" type="datetime1">
              <a:rPr lang="zh-CN" altLang="en-US"/>
              <a:pPr>
                <a:defRPr/>
              </a:pPr>
              <a:t>2019/3/25</a:t>
            </a:fld>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14"/>
          <p:cNvSpPr>
            <a:spLocks noGrp="1" noChangeArrowheads="1"/>
          </p:cNvSpPr>
          <p:nvPr>
            <p:ph type="sldNum" sz="quarter" idx="12"/>
          </p:nvPr>
        </p:nvSpPr>
        <p:spPr>
          <a:ln/>
        </p:spPr>
        <p:txBody>
          <a:bodyPr/>
          <a:lstStyle>
            <a:lvl1pPr>
              <a:defRPr/>
            </a:lvl1pPr>
          </a:lstStyle>
          <a:p>
            <a:pPr>
              <a:defRPr/>
            </a:pPr>
            <a:fld id="{37CC2913-42C2-4439-9F8C-E43C91AD8322}" type="slidenum">
              <a:rPr lang="zh-CN" altLang="en-US"/>
              <a:pPr>
                <a:defRPr/>
              </a:pPr>
              <a:t>‹#›</a:t>
            </a:fld>
            <a:endParaRPr lang="en-US" altLang="zh-CN"/>
          </a:p>
        </p:txBody>
      </p:sp>
    </p:spTree>
    <p:extLst>
      <p:ext uri="{BB962C8B-B14F-4D97-AF65-F5344CB8AC3E}">
        <p14:creationId xmlns:p14="http://schemas.microsoft.com/office/powerpoint/2010/main" val="330159896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A5CA687C-97CF-482A-BA48-4246F4B53704}" type="datetime1">
              <a:rPr lang="zh-CN" altLang="en-US"/>
              <a:pPr>
                <a:defRPr/>
              </a:pPr>
              <a:t>2019/3/25</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C2E916EC-D318-43C1-B0C6-0921B73EFBD6}" type="slidenum">
              <a:rPr lang="zh-CN" altLang="en-US"/>
              <a:pPr>
                <a:defRPr/>
              </a:pPr>
              <a:t>‹#›</a:t>
            </a:fld>
            <a:endParaRPr lang="en-US" altLang="zh-CN"/>
          </a:p>
        </p:txBody>
      </p:sp>
    </p:spTree>
    <p:extLst>
      <p:ext uri="{BB962C8B-B14F-4D97-AF65-F5344CB8AC3E}">
        <p14:creationId xmlns:p14="http://schemas.microsoft.com/office/powerpoint/2010/main" val="282599993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C7C23023-2499-4031-AE6C-3C15EA71D89F}"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0520F866-C99B-4C71-8CBC-A8DB64C12134}" type="slidenum">
              <a:rPr lang="zh-CN" altLang="en-US"/>
              <a:pPr>
                <a:defRPr/>
              </a:pPr>
              <a:t>‹#›</a:t>
            </a:fld>
            <a:endParaRPr lang="en-US" altLang="zh-CN"/>
          </a:p>
        </p:txBody>
      </p:sp>
    </p:spTree>
    <p:extLst>
      <p:ext uri="{BB962C8B-B14F-4D97-AF65-F5344CB8AC3E}">
        <p14:creationId xmlns:p14="http://schemas.microsoft.com/office/powerpoint/2010/main" val="314815997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fld id="{B9CAA82C-FC8B-4A96-BD9F-30B596BA073E}" type="datetime1">
              <a:rPr lang="zh-CN" altLang="en-US"/>
              <a:pPr>
                <a:defRPr/>
              </a:pPr>
              <a:t>2019/3/25</a:t>
            </a:fld>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14"/>
          <p:cNvSpPr>
            <a:spLocks noGrp="1" noChangeArrowheads="1"/>
          </p:cNvSpPr>
          <p:nvPr>
            <p:ph type="sldNum" sz="quarter" idx="12"/>
          </p:nvPr>
        </p:nvSpPr>
        <p:spPr>
          <a:ln/>
        </p:spPr>
        <p:txBody>
          <a:bodyPr/>
          <a:lstStyle>
            <a:lvl1pPr>
              <a:defRPr/>
            </a:lvl1pPr>
          </a:lstStyle>
          <a:p>
            <a:pPr>
              <a:defRPr/>
            </a:pPr>
            <a:fld id="{79B2A670-4A07-443D-9F76-685A8F7C650F}" type="slidenum">
              <a:rPr lang="zh-CN" altLang="en-US"/>
              <a:pPr>
                <a:defRPr/>
              </a:pPr>
              <a:t>‹#›</a:t>
            </a:fld>
            <a:endParaRPr lang="en-US" altLang="zh-CN"/>
          </a:p>
        </p:txBody>
      </p:sp>
    </p:spTree>
    <p:extLst>
      <p:ext uri="{BB962C8B-B14F-4D97-AF65-F5344CB8AC3E}">
        <p14:creationId xmlns:p14="http://schemas.microsoft.com/office/powerpoint/2010/main" val="224930259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7BCDB9AB-0DE4-46BC-BF7D-A348DAD64E15}" type="datetime1">
              <a:rPr lang="zh-CN" altLang="en-US"/>
              <a:pPr>
                <a:defRPr/>
              </a:pPr>
              <a:t>2019/3/25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F1912649-056B-43E3-AD8D-15324BA655C5}" type="slidenum">
              <a:rPr lang="zh-CN" altLang="en-US"/>
              <a:pPr>
                <a:defRPr/>
              </a:pPr>
              <a:t>‹#›</a:t>
            </a:fld>
            <a:endParaRPr lang="en-US" altLang="zh-CN"/>
          </a:p>
        </p:txBody>
      </p:sp>
    </p:spTree>
    <p:extLst>
      <p:ext uri="{BB962C8B-B14F-4D97-AF65-F5344CB8AC3E}">
        <p14:creationId xmlns:p14="http://schemas.microsoft.com/office/powerpoint/2010/main" val="214862189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198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228600" y="304800"/>
            <a:ext cx="6419850" cy="6019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2"/>
          <p:cNvSpPr>
            <a:spLocks noGrp="1" noChangeArrowheads="1"/>
          </p:cNvSpPr>
          <p:nvPr>
            <p:ph type="dt" sz="half" idx="10"/>
          </p:nvPr>
        </p:nvSpPr>
        <p:spPr>
          <a:ln/>
        </p:spPr>
        <p:txBody>
          <a:bodyPr/>
          <a:lstStyle>
            <a:lvl1pPr>
              <a:defRPr/>
            </a:lvl1pPr>
          </a:lstStyle>
          <a:p>
            <a:pPr>
              <a:defRPr/>
            </a:pPr>
            <a:fld id="{6B96A1B1-61C5-4431-B022-D77DD0263631}" type="datetime1">
              <a:rPr lang="zh-CN" altLang="en-US"/>
              <a:pPr>
                <a:defRPr/>
              </a:pPr>
              <a:t>2019/3/25</a:t>
            </a:fld>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14"/>
          <p:cNvSpPr>
            <a:spLocks noGrp="1" noChangeArrowheads="1"/>
          </p:cNvSpPr>
          <p:nvPr>
            <p:ph type="sldNum" sz="quarter" idx="12"/>
          </p:nvPr>
        </p:nvSpPr>
        <p:spPr>
          <a:ln/>
        </p:spPr>
        <p:txBody>
          <a:bodyPr/>
          <a:lstStyle>
            <a:lvl1pPr>
              <a:defRPr/>
            </a:lvl1pPr>
          </a:lstStyle>
          <a:p>
            <a:pPr>
              <a:defRPr/>
            </a:pPr>
            <a:fld id="{840B63E1-3130-4A4C-BE73-E022579F5726}" type="slidenum">
              <a:rPr lang="zh-CN" altLang="en-US"/>
              <a:pPr>
                <a:defRPr/>
              </a:pPr>
              <a:t>‹#›</a:t>
            </a:fld>
            <a:endParaRPr lang="en-US" altLang="zh-CN"/>
          </a:p>
        </p:txBody>
      </p:sp>
    </p:spTree>
    <p:extLst>
      <p:ext uri="{BB962C8B-B14F-4D97-AF65-F5344CB8AC3E}">
        <p14:creationId xmlns:p14="http://schemas.microsoft.com/office/powerpoint/2010/main" val="381159461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762000" y="838200"/>
            <a:ext cx="7772400" cy="1447800"/>
          </a:xfrm>
        </p:spPr>
        <p:txBody>
          <a:bodyPr/>
          <a:lstStyle>
            <a:lvl1pPr algn="ctr">
              <a:defRPr sz="9600" u="none">
                <a:ea typeface="华文行楷" pitchFamily="2" charset="-122"/>
              </a:defRPr>
            </a:lvl1pPr>
          </a:lstStyle>
          <a:p>
            <a:r>
              <a:rPr lang="zh-CN" altLang="en-US"/>
              <a:t>单击此处编辑母版标题样式</a:t>
            </a:r>
          </a:p>
        </p:txBody>
      </p:sp>
      <p:sp>
        <p:nvSpPr>
          <p:cNvPr id="101379" name="Rectangle 3"/>
          <p:cNvSpPr>
            <a:spLocks noGrp="1" noChangeArrowheads="1"/>
          </p:cNvSpPr>
          <p:nvPr>
            <p:ph type="subTitle" idx="1"/>
          </p:nvPr>
        </p:nvSpPr>
        <p:spPr>
          <a:xfrm>
            <a:off x="685800" y="2286000"/>
            <a:ext cx="7924800" cy="3429000"/>
          </a:xfrm>
        </p:spPr>
        <p:txBody>
          <a:bodyPr/>
          <a:lstStyle>
            <a:lvl1pPr marL="0" indent="0" algn="ctr">
              <a:buFont typeface="Wingdings" pitchFamily="2" charset="2"/>
              <a:buNone/>
              <a:defRPr sz="4800"/>
            </a:lvl1pPr>
          </a:lstStyle>
          <a:p>
            <a:r>
              <a:rPr lang="zh-CN" altLang="en-US"/>
              <a:t>单击此处编辑母版副标题样式</a:t>
            </a:r>
          </a:p>
        </p:txBody>
      </p:sp>
      <p:sp>
        <p:nvSpPr>
          <p:cNvPr id="4" name="Rectangle 4"/>
          <p:cNvSpPr>
            <a:spLocks noGrp="1" noChangeArrowheads="1"/>
          </p:cNvSpPr>
          <p:nvPr>
            <p:ph type="ftr" sz="quarter" idx="10"/>
          </p:nvPr>
        </p:nvSpPr>
        <p:spPr>
          <a:xfrm>
            <a:off x="3124200" y="6248400"/>
            <a:ext cx="2895600" cy="457200"/>
          </a:xfrm>
        </p:spPr>
        <p:txBody>
          <a:bodyPr/>
          <a:lstStyle>
            <a:lvl1pPr>
              <a:defRPr>
                <a:solidFill>
                  <a:schemeClr val="tx1"/>
                </a:solidFill>
                <a:latin typeface="Times New Roman" pitchFamily="18" charset="0"/>
              </a:defRPr>
            </a:lvl1pPr>
          </a:lstStyle>
          <a:p>
            <a:pPr>
              <a:defRPr/>
            </a:pPr>
            <a:endParaRPr lang="en-US" altLang="zh-CN"/>
          </a:p>
        </p:txBody>
      </p:sp>
      <p:sp>
        <p:nvSpPr>
          <p:cNvPr id="5" name="Rectangle 5"/>
          <p:cNvSpPr>
            <a:spLocks noGrp="1" noChangeArrowheads="1"/>
          </p:cNvSpPr>
          <p:nvPr>
            <p:ph type="sldNum" sz="quarter" idx="11"/>
          </p:nvPr>
        </p:nvSpPr>
        <p:spPr>
          <a:xfrm>
            <a:off x="6553200" y="6248400"/>
            <a:ext cx="1905000" cy="457200"/>
          </a:xfrm>
        </p:spPr>
        <p:txBody>
          <a:bodyPr/>
          <a:lstStyle>
            <a:lvl1pPr>
              <a:defRPr>
                <a:solidFill>
                  <a:schemeClr val="bg1"/>
                </a:solidFill>
                <a:latin typeface="Arial Narrow" panose="020B0606020202030204" pitchFamily="34" charset="0"/>
              </a:defRPr>
            </a:lvl1pPr>
          </a:lstStyle>
          <a:p>
            <a:fld id="{0E365E9E-50D9-4F51-A9EA-E39033DDB8CF}" type="slidenum">
              <a:rPr lang="zh-CN" altLang="en-US"/>
              <a:pPr/>
              <a:t>‹#›</a:t>
            </a:fld>
            <a:endParaRPr lang="en-US" altLang="zh-CN">
              <a:solidFill>
                <a:schemeClr val="tx1"/>
              </a:solidFill>
              <a:latin typeface="Times New Roman" panose="02020603050405020304" pitchFamily="18" charset="0"/>
            </a:endParaRPr>
          </a:p>
        </p:txBody>
      </p:sp>
      <p:sp>
        <p:nvSpPr>
          <p:cNvPr id="6" name="Rectangle 8"/>
          <p:cNvSpPr>
            <a:spLocks noGrp="1" noChangeArrowheads="1"/>
          </p:cNvSpPr>
          <p:nvPr>
            <p:ph type="dt" sz="half" idx="12"/>
          </p:nvPr>
        </p:nvSpPr>
        <p:spPr>
          <a:xfrm>
            <a:off x="685800" y="6248400"/>
            <a:ext cx="1905000" cy="457200"/>
          </a:xfrm>
        </p:spPr>
        <p:txBody>
          <a:bodyPr/>
          <a:lstStyle>
            <a:lvl1pPr>
              <a:defRPr/>
            </a:lvl1pPr>
          </a:lstStyle>
          <a:p>
            <a:pPr>
              <a:defRPr/>
            </a:pPr>
            <a:fld id="{DF7C5BB1-51F6-449B-8122-4625F0EB0235}" type="datetime1">
              <a:rPr lang="zh-CN" altLang="en-US"/>
              <a:pPr>
                <a:defRPr/>
              </a:pPr>
              <a:t>2019/3/25</a:t>
            </a:fld>
            <a:endParaRPr lang="en-US" altLang="zh-CN"/>
          </a:p>
        </p:txBody>
      </p:sp>
    </p:spTree>
    <p:extLst>
      <p:ext uri="{BB962C8B-B14F-4D97-AF65-F5344CB8AC3E}">
        <p14:creationId xmlns:p14="http://schemas.microsoft.com/office/powerpoint/2010/main" val="412581850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93A1E361-5A25-46E8-BAFC-6E823B685298}"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fld id="{F3D2BDD8-06A2-4B32-9BD5-AC969CA6953A}" type="slidenum">
              <a:rPr lang="zh-CN" altLang="en-US"/>
              <a:pPr/>
              <a:t>‹#›</a:t>
            </a:fld>
            <a:endParaRPr lang="en-US" altLang="zh-CN"/>
          </a:p>
        </p:txBody>
      </p:sp>
    </p:spTree>
    <p:extLst>
      <p:ext uri="{BB962C8B-B14F-4D97-AF65-F5344CB8AC3E}">
        <p14:creationId xmlns:p14="http://schemas.microsoft.com/office/powerpoint/2010/main" val="97947999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2"/>
          <p:cNvSpPr>
            <a:spLocks noGrp="1" noChangeArrowheads="1"/>
          </p:cNvSpPr>
          <p:nvPr>
            <p:ph type="dt" sz="half" idx="10"/>
          </p:nvPr>
        </p:nvSpPr>
        <p:spPr/>
        <p:txBody>
          <a:bodyPr/>
          <a:lstStyle>
            <a:lvl1pPr>
              <a:defRPr/>
            </a:lvl1pPr>
          </a:lstStyle>
          <a:p>
            <a:pPr>
              <a:defRPr/>
            </a:pPr>
            <a:fld id="{1485BAC6-EF09-4694-932A-77DC40236AFC}"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fld id="{7DD44BE7-7D5E-4101-894B-63A51E55740C}" type="slidenum">
              <a:rPr lang="zh-CN" altLang="en-US"/>
              <a:pPr/>
              <a:t>‹#›</a:t>
            </a:fld>
            <a:endParaRPr lang="en-US" altLang="zh-CN"/>
          </a:p>
        </p:txBody>
      </p:sp>
    </p:spTree>
    <p:extLst>
      <p:ext uri="{BB962C8B-B14F-4D97-AF65-F5344CB8AC3E}">
        <p14:creationId xmlns:p14="http://schemas.microsoft.com/office/powerpoint/2010/main" val="343170594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14300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6300" y="114300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dt" sz="half" idx="10"/>
          </p:nvPr>
        </p:nvSpPr>
        <p:spPr/>
        <p:txBody>
          <a:bodyPr/>
          <a:lstStyle>
            <a:lvl1pPr>
              <a:defRPr/>
            </a:lvl1pPr>
          </a:lstStyle>
          <a:p>
            <a:pPr>
              <a:defRPr/>
            </a:pPr>
            <a:fld id="{D04FC06A-A418-4AC6-87E8-D7A82C07F225}" type="datetime1">
              <a:rPr lang="zh-CN" altLang="en-US"/>
              <a:pPr>
                <a:defRPr/>
              </a:pPr>
              <a:t>2019/3/25</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fld id="{FA94990B-365A-4FE8-9720-A2F9A0F36A54}" type="slidenum">
              <a:rPr lang="zh-CN" altLang="en-US"/>
              <a:pPr/>
              <a:t>‹#›</a:t>
            </a:fld>
            <a:endParaRPr lang="en-US" altLang="zh-CN"/>
          </a:p>
        </p:txBody>
      </p:sp>
    </p:spTree>
    <p:extLst>
      <p:ext uri="{BB962C8B-B14F-4D97-AF65-F5344CB8AC3E}">
        <p14:creationId xmlns:p14="http://schemas.microsoft.com/office/powerpoint/2010/main" val="74420391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2"/>
          <p:cNvSpPr>
            <a:spLocks noGrp="1" noChangeArrowheads="1"/>
          </p:cNvSpPr>
          <p:nvPr>
            <p:ph type="dt" sz="half" idx="10"/>
          </p:nvPr>
        </p:nvSpPr>
        <p:spPr/>
        <p:txBody>
          <a:bodyPr/>
          <a:lstStyle>
            <a:lvl1pPr>
              <a:defRPr/>
            </a:lvl1pPr>
          </a:lstStyle>
          <a:p>
            <a:pPr>
              <a:defRPr/>
            </a:pPr>
            <a:fld id="{40D7CD9D-77EA-44F3-86B2-38A383320629}" type="datetime1">
              <a:rPr lang="zh-CN" altLang="en-US"/>
              <a:pPr>
                <a:defRPr/>
              </a:pPr>
              <a:t>2019/3/25</a:t>
            </a:fld>
            <a:endParaRPr lang="en-US" altLang="zh-CN"/>
          </a:p>
        </p:txBody>
      </p:sp>
      <p:sp>
        <p:nvSpPr>
          <p:cNvPr id="8" name="Rectangle 13"/>
          <p:cNvSpPr>
            <a:spLocks noGrp="1" noChangeArrowheads="1"/>
          </p:cNvSpPr>
          <p:nvPr>
            <p:ph type="ftr" sz="quarter" idx="11"/>
          </p:nvPr>
        </p:nvSpPr>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p:txBody>
          <a:bodyPr/>
          <a:lstStyle>
            <a:lvl1pPr>
              <a:defRPr/>
            </a:lvl1pPr>
          </a:lstStyle>
          <a:p>
            <a:fld id="{7A976452-2640-4A1A-A804-2D6AB141F9CF}" type="slidenum">
              <a:rPr lang="zh-CN" altLang="en-US"/>
              <a:pPr/>
              <a:t>‹#›</a:t>
            </a:fld>
            <a:endParaRPr lang="en-US" altLang="zh-CN"/>
          </a:p>
        </p:txBody>
      </p:sp>
    </p:spTree>
    <p:extLst>
      <p:ext uri="{BB962C8B-B14F-4D97-AF65-F5344CB8AC3E}">
        <p14:creationId xmlns:p14="http://schemas.microsoft.com/office/powerpoint/2010/main" val="238973354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p:txBody>
          <a:bodyPr/>
          <a:lstStyle>
            <a:lvl1pPr>
              <a:defRPr/>
            </a:lvl1pPr>
          </a:lstStyle>
          <a:p>
            <a:pPr>
              <a:defRPr/>
            </a:pPr>
            <a:fld id="{68BBAB0E-5E1F-4BA1-92CD-7DDE3D3A833B}" type="datetime1">
              <a:rPr lang="zh-CN" altLang="en-US"/>
              <a:pPr>
                <a:defRPr/>
              </a:pPr>
              <a:t>2019/3/25</a:t>
            </a:fld>
            <a:endParaRPr lang="en-US" altLang="zh-CN"/>
          </a:p>
        </p:txBody>
      </p:sp>
      <p:sp>
        <p:nvSpPr>
          <p:cNvPr id="4" name="Rectangle 13"/>
          <p:cNvSpPr>
            <a:spLocks noGrp="1" noChangeArrowheads="1"/>
          </p:cNvSpPr>
          <p:nvPr>
            <p:ph type="ftr" sz="quarter" idx="11"/>
          </p:nvPr>
        </p:nvSpPr>
        <p:spPr/>
        <p:txBody>
          <a:bodyPr/>
          <a:lstStyle>
            <a:lvl1pPr>
              <a:defRPr/>
            </a:lvl1pPr>
          </a:lstStyle>
          <a:p>
            <a:pPr>
              <a:defRPr/>
            </a:pPr>
            <a:endParaRPr lang="en-US" altLang="zh-CN"/>
          </a:p>
        </p:txBody>
      </p:sp>
      <p:sp>
        <p:nvSpPr>
          <p:cNvPr id="5" name="Rectangle 14"/>
          <p:cNvSpPr>
            <a:spLocks noGrp="1" noChangeArrowheads="1"/>
          </p:cNvSpPr>
          <p:nvPr>
            <p:ph type="sldNum" sz="quarter" idx="12"/>
          </p:nvPr>
        </p:nvSpPr>
        <p:spPr/>
        <p:txBody>
          <a:bodyPr/>
          <a:lstStyle>
            <a:lvl1pPr>
              <a:defRPr/>
            </a:lvl1pPr>
          </a:lstStyle>
          <a:p>
            <a:fld id="{6CAEE82F-6A7F-4306-9C92-FDF6FB04427E}" type="slidenum">
              <a:rPr lang="zh-CN" altLang="en-US"/>
              <a:pPr/>
              <a:t>‹#›</a:t>
            </a:fld>
            <a:endParaRPr lang="en-US" altLang="zh-CN"/>
          </a:p>
        </p:txBody>
      </p:sp>
    </p:spTree>
    <p:extLst>
      <p:ext uri="{BB962C8B-B14F-4D97-AF65-F5344CB8AC3E}">
        <p14:creationId xmlns:p14="http://schemas.microsoft.com/office/powerpoint/2010/main" val="133606358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p:txBody>
          <a:bodyPr/>
          <a:lstStyle>
            <a:lvl1pPr>
              <a:defRPr/>
            </a:lvl1pPr>
          </a:lstStyle>
          <a:p>
            <a:pPr>
              <a:defRPr/>
            </a:pPr>
            <a:fld id="{25D85EA0-C4F2-4D3E-A578-56F9F74C20B4}" type="datetime1">
              <a:rPr lang="zh-CN" altLang="en-US"/>
              <a:pPr>
                <a:defRPr/>
              </a:pPr>
              <a:t>2019/3/25</a:t>
            </a:fld>
            <a:endParaRPr lang="en-US" altLang="zh-CN"/>
          </a:p>
        </p:txBody>
      </p:sp>
      <p:sp>
        <p:nvSpPr>
          <p:cNvPr id="3" name="Rectangle 13"/>
          <p:cNvSpPr>
            <a:spLocks noGrp="1" noChangeArrowheads="1"/>
          </p:cNvSpPr>
          <p:nvPr>
            <p:ph type="ftr" sz="quarter" idx="11"/>
          </p:nvPr>
        </p:nvSpPr>
        <p:spPr/>
        <p:txBody>
          <a:bodyPr/>
          <a:lstStyle>
            <a:lvl1pPr>
              <a:defRPr/>
            </a:lvl1pPr>
          </a:lstStyle>
          <a:p>
            <a:pPr>
              <a:defRPr/>
            </a:pPr>
            <a:endParaRPr lang="en-US" altLang="zh-CN"/>
          </a:p>
        </p:txBody>
      </p:sp>
      <p:sp>
        <p:nvSpPr>
          <p:cNvPr id="4" name="Rectangle 14"/>
          <p:cNvSpPr>
            <a:spLocks noGrp="1" noChangeArrowheads="1"/>
          </p:cNvSpPr>
          <p:nvPr>
            <p:ph type="sldNum" sz="quarter" idx="12"/>
          </p:nvPr>
        </p:nvSpPr>
        <p:spPr/>
        <p:txBody>
          <a:bodyPr/>
          <a:lstStyle>
            <a:lvl1pPr>
              <a:defRPr/>
            </a:lvl1pPr>
          </a:lstStyle>
          <a:p>
            <a:fld id="{0E21744E-A897-4F4D-B35C-A69F2EAFA75F}" type="slidenum">
              <a:rPr lang="zh-CN" altLang="en-US"/>
              <a:pPr/>
              <a:t>‹#›</a:t>
            </a:fld>
            <a:endParaRPr lang="en-US" altLang="zh-CN"/>
          </a:p>
        </p:txBody>
      </p:sp>
    </p:spTree>
    <p:extLst>
      <p:ext uri="{BB962C8B-B14F-4D97-AF65-F5344CB8AC3E}">
        <p14:creationId xmlns:p14="http://schemas.microsoft.com/office/powerpoint/2010/main" val="55883531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2"/>
          <p:cNvSpPr>
            <a:spLocks noGrp="1" noChangeArrowheads="1"/>
          </p:cNvSpPr>
          <p:nvPr>
            <p:ph type="dt" sz="half" idx="10"/>
          </p:nvPr>
        </p:nvSpPr>
        <p:spPr/>
        <p:txBody>
          <a:bodyPr/>
          <a:lstStyle>
            <a:lvl1pPr>
              <a:defRPr/>
            </a:lvl1pPr>
          </a:lstStyle>
          <a:p>
            <a:pPr>
              <a:defRPr/>
            </a:pPr>
            <a:fld id="{00EE8252-A0C0-4E3E-9343-91A6D6A58C07}"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958D181A-B489-4CA3-A550-60E376FE5DAF}" type="slidenum">
              <a:rPr lang="zh-CN" altLang="en-US"/>
              <a:pPr>
                <a:defRPr/>
              </a:pPr>
              <a:t>‹#›</a:t>
            </a:fld>
            <a:endParaRPr lang="en-US" altLang="zh-CN"/>
          </a:p>
        </p:txBody>
      </p:sp>
    </p:spTree>
    <p:extLst>
      <p:ext uri="{BB962C8B-B14F-4D97-AF65-F5344CB8AC3E}">
        <p14:creationId xmlns:p14="http://schemas.microsoft.com/office/powerpoint/2010/main" val="42287495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23988259-B4DE-4445-B802-431CE421A49F}" type="datetime1">
              <a:rPr lang="zh-CN" altLang="en-US"/>
              <a:pPr>
                <a:defRPr/>
              </a:pPr>
              <a:t>2019/3/25</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fld id="{742719B9-EB11-4646-A480-A2D8F71C28F2}" type="slidenum">
              <a:rPr lang="zh-CN" altLang="en-US"/>
              <a:pPr/>
              <a:t>‹#›</a:t>
            </a:fld>
            <a:endParaRPr lang="en-US" altLang="zh-CN"/>
          </a:p>
        </p:txBody>
      </p:sp>
    </p:spTree>
    <p:extLst>
      <p:ext uri="{BB962C8B-B14F-4D97-AF65-F5344CB8AC3E}">
        <p14:creationId xmlns:p14="http://schemas.microsoft.com/office/powerpoint/2010/main" val="131736051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F9B15CD7-A867-40D3-8A55-F68D6C25C22C}" type="datetime1">
              <a:rPr lang="zh-CN" altLang="en-US"/>
              <a:pPr>
                <a:defRPr/>
              </a:pPr>
              <a:t>2019/3/25</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fld id="{CC65F347-3412-45D7-BD8D-270A7E5EA828}" type="slidenum">
              <a:rPr lang="zh-CN" altLang="en-US"/>
              <a:pPr/>
              <a:t>‹#›</a:t>
            </a:fld>
            <a:endParaRPr lang="en-US" altLang="zh-CN"/>
          </a:p>
        </p:txBody>
      </p:sp>
    </p:spTree>
    <p:extLst>
      <p:ext uri="{BB962C8B-B14F-4D97-AF65-F5344CB8AC3E}">
        <p14:creationId xmlns:p14="http://schemas.microsoft.com/office/powerpoint/2010/main" val="295862513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497A7738-6F71-4785-B528-89C43D607D8A}"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fld id="{1FA086E1-0B44-4BC2-9234-EE9C18FCBD2D}" type="slidenum">
              <a:rPr lang="zh-CN" altLang="en-US"/>
              <a:pPr/>
              <a:t>‹#›</a:t>
            </a:fld>
            <a:endParaRPr lang="en-US" altLang="zh-CN"/>
          </a:p>
        </p:txBody>
      </p:sp>
    </p:spTree>
    <p:extLst>
      <p:ext uri="{BB962C8B-B14F-4D97-AF65-F5344CB8AC3E}">
        <p14:creationId xmlns:p14="http://schemas.microsoft.com/office/powerpoint/2010/main" val="200684781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304800"/>
            <a:ext cx="641985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D7E237AA-E56D-41F6-9701-B29EBDC21AD7}"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fld id="{C877B59B-8FF9-4F22-92E0-691485EE94F1}" type="slidenum">
              <a:rPr lang="zh-CN" altLang="en-US"/>
              <a:pPr/>
              <a:t>‹#›</a:t>
            </a:fld>
            <a:endParaRPr lang="en-US" altLang="zh-CN"/>
          </a:p>
        </p:txBody>
      </p:sp>
    </p:spTree>
    <p:extLst>
      <p:ext uri="{BB962C8B-B14F-4D97-AF65-F5344CB8AC3E}">
        <p14:creationId xmlns:p14="http://schemas.microsoft.com/office/powerpoint/2010/main" val="148169913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762000" y="838200"/>
            <a:ext cx="7772400" cy="1447800"/>
          </a:xfrm>
        </p:spPr>
        <p:txBody>
          <a:bodyPr/>
          <a:lstStyle>
            <a:lvl1pPr algn="ctr">
              <a:defRPr sz="9600" u="none">
                <a:ea typeface="华文行楷" pitchFamily="2" charset="-122"/>
              </a:defRPr>
            </a:lvl1pPr>
          </a:lstStyle>
          <a:p>
            <a:r>
              <a:rPr lang="zh-CN" altLang="en-US"/>
              <a:t>单击此处编辑母版标题样式</a:t>
            </a:r>
          </a:p>
        </p:txBody>
      </p:sp>
      <p:sp>
        <p:nvSpPr>
          <p:cNvPr id="101379" name="Rectangle 3"/>
          <p:cNvSpPr>
            <a:spLocks noGrp="1" noChangeArrowheads="1"/>
          </p:cNvSpPr>
          <p:nvPr>
            <p:ph type="subTitle" idx="1"/>
          </p:nvPr>
        </p:nvSpPr>
        <p:spPr>
          <a:xfrm>
            <a:off x="685800" y="2286000"/>
            <a:ext cx="7924800" cy="3429000"/>
          </a:xfrm>
        </p:spPr>
        <p:txBody>
          <a:bodyPr/>
          <a:lstStyle>
            <a:lvl1pPr marL="0" indent="0" algn="ctr">
              <a:buFont typeface="Wingdings" pitchFamily="2" charset="2"/>
              <a:buNone/>
              <a:defRPr sz="4800"/>
            </a:lvl1pPr>
          </a:lstStyle>
          <a:p>
            <a:r>
              <a:rPr lang="zh-CN" altLang="en-US"/>
              <a:t>单击此处编辑母版副标题样式</a:t>
            </a:r>
          </a:p>
        </p:txBody>
      </p:sp>
      <p:sp>
        <p:nvSpPr>
          <p:cNvPr id="4" name="Rectangle 4"/>
          <p:cNvSpPr>
            <a:spLocks noGrp="1" noChangeArrowheads="1"/>
          </p:cNvSpPr>
          <p:nvPr>
            <p:ph type="ftr" sz="quarter" idx="10"/>
          </p:nvPr>
        </p:nvSpPr>
        <p:spPr>
          <a:xfrm>
            <a:off x="3124200" y="6248400"/>
            <a:ext cx="2895600" cy="457200"/>
          </a:xfrm>
        </p:spPr>
        <p:txBody>
          <a:bodyPr/>
          <a:lstStyle>
            <a:lvl1pPr>
              <a:defRPr>
                <a:solidFill>
                  <a:schemeClr val="tx1"/>
                </a:solidFill>
                <a:latin typeface="Times New Roman" pitchFamily="18" charset="0"/>
              </a:defRPr>
            </a:lvl1pPr>
          </a:lstStyle>
          <a:p>
            <a:pPr>
              <a:defRPr/>
            </a:pPr>
            <a:endParaRPr lang="en-US" altLang="zh-CN"/>
          </a:p>
        </p:txBody>
      </p:sp>
      <p:sp>
        <p:nvSpPr>
          <p:cNvPr id="5" name="Rectangle 5"/>
          <p:cNvSpPr>
            <a:spLocks noGrp="1" noChangeArrowheads="1"/>
          </p:cNvSpPr>
          <p:nvPr>
            <p:ph type="sldNum" sz="quarter" idx="11"/>
          </p:nvPr>
        </p:nvSpPr>
        <p:spPr>
          <a:xfrm>
            <a:off x="6553200" y="6248400"/>
            <a:ext cx="1905000" cy="457200"/>
          </a:xfrm>
        </p:spPr>
        <p:txBody>
          <a:bodyPr/>
          <a:lstStyle>
            <a:lvl1pPr>
              <a:defRPr>
                <a:solidFill>
                  <a:schemeClr val="bg1"/>
                </a:solidFill>
                <a:latin typeface="Arial Narrow" panose="020B0606020202030204" pitchFamily="34" charset="0"/>
              </a:defRPr>
            </a:lvl1pPr>
          </a:lstStyle>
          <a:p>
            <a:pPr>
              <a:defRPr/>
            </a:pPr>
            <a:fld id="{964026EA-DB31-4B45-83FD-2D40B8AB77E5}" type="slidenum">
              <a:rPr lang="zh-CN" altLang="en-US"/>
              <a:pPr>
                <a:defRPr/>
              </a:pPr>
              <a:t>‹#›</a:t>
            </a:fld>
            <a:endParaRPr lang="en-US" altLang="zh-CN">
              <a:solidFill>
                <a:schemeClr val="tx1"/>
              </a:solidFill>
              <a:latin typeface="Times New Roman" panose="02020603050405020304" pitchFamily="18" charset="0"/>
            </a:endParaRPr>
          </a:p>
        </p:txBody>
      </p:sp>
      <p:sp>
        <p:nvSpPr>
          <p:cNvPr id="6" name="Rectangle 8"/>
          <p:cNvSpPr>
            <a:spLocks noGrp="1" noChangeArrowheads="1"/>
          </p:cNvSpPr>
          <p:nvPr>
            <p:ph type="dt" sz="half" idx="12"/>
          </p:nvPr>
        </p:nvSpPr>
        <p:spPr>
          <a:xfrm>
            <a:off x="685800" y="6248400"/>
            <a:ext cx="1905000" cy="457200"/>
          </a:xfrm>
        </p:spPr>
        <p:txBody>
          <a:bodyPr/>
          <a:lstStyle>
            <a:lvl1pPr>
              <a:defRPr/>
            </a:lvl1pPr>
          </a:lstStyle>
          <a:p>
            <a:pPr>
              <a:defRPr/>
            </a:pPr>
            <a:fld id="{3EFDB769-A17A-4952-A7E7-E23BF5B944EC}" type="datetime1">
              <a:rPr lang="zh-CN" altLang="en-US"/>
              <a:pPr>
                <a:defRPr/>
              </a:pPr>
              <a:t>2019/3/25</a:t>
            </a:fld>
            <a:endParaRPr lang="en-US" altLang="zh-CN"/>
          </a:p>
        </p:txBody>
      </p:sp>
    </p:spTree>
    <p:extLst>
      <p:ext uri="{BB962C8B-B14F-4D97-AF65-F5344CB8AC3E}">
        <p14:creationId xmlns:p14="http://schemas.microsoft.com/office/powerpoint/2010/main" val="2393060695"/>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D7D74AF8-CA5A-4121-9A8D-0B4208B22C56}"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E9A94CC8-8057-4CE6-BDD2-274DDF5BE664}" type="slidenum">
              <a:rPr lang="zh-CN" altLang="en-US"/>
              <a:pPr>
                <a:defRPr/>
              </a:pPr>
              <a:t>‹#›</a:t>
            </a:fld>
            <a:endParaRPr lang="en-US" altLang="zh-CN"/>
          </a:p>
        </p:txBody>
      </p:sp>
    </p:spTree>
    <p:extLst>
      <p:ext uri="{BB962C8B-B14F-4D97-AF65-F5344CB8AC3E}">
        <p14:creationId xmlns:p14="http://schemas.microsoft.com/office/powerpoint/2010/main" val="223422265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2"/>
          <p:cNvSpPr>
            <a:spLocks noGrp="1" noChangeArrowheads="1"/>
          </p:cNvSpPr>
          <p:nvPr>
            <p:ph type="dt" sz="half" idx="10"/>
          </p:nvPr>
        </p:nvSpPr>
        <p:spPr/>
        <p:txBody>
          <a:bodyPr/>
          <a:lstStyle>
            <a:lvl1pPr>
              <a:defRPr/>
            </a:lvl1pPr>
          </a:lstStyle>
          <a:p>
            <a:pPr>
              <a:defRPr/>
            </a:pPr>
            <a:fld id="{E422674D-6BB9-4E58-A758-36CC575763BE}"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C356860C-3D5E-4B2B-8CAD-C5F3EF27B3B8}" type="slidenum">
              <a:rPr lang="zh-CN" altLang="en-US"/>
              <a:pPr>
                <a:defRPr/>
              </a:pPr>
              <a:t>‹#›</a:t>
            </a:fld>
            <a:endParaRPr lang="en-US" altLang="zh-CN"/>
          </a:p>
        </p:txBody>
      </p:sp>
    </p:spTree>
    <p:extLst>
      <p:ext uri="{BB962C8B-B14F-4D97-AF65-F5344CB8AC3E}">
        <p14:creationId xmlns:p14="http://schemas.microsoft.com/office/powerpoint/2010/main" val="71766850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14300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6300" y="114300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dt" sz="half" idx="10"/>
          </p:nvPr>
        </p:nvSpPr>
        <p:spPr/>
        <p:txBody>
          <a:bodyPr/>
          <a:lstStyle>
            <a:lvl1pPr>
              <a:defRPr/>
            </a:lvl1pPr>
          </a:lstStyle>
          <a:p>
            <a:pPr>
              <a:defRPr/>
            </a:pPr>
            <a:fld id="{055C987C-1AB2-4F05-8840-E504500B1C83}" type="datetime1">
              <a:rPr lang="zh-CN" altLang="en-US"/>
              <a:pPr>
                <a:defRPr/>
              </a:pPr>
              <a:t>2019/3/25</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6EC162CB-34F0-4D41-B0EC-0125FB0E46C8}" type="slidenum">
              <a:rPr lang="zh-CN" altLang="en-US"/>
              <a:pPr>
                <a:defRPr/>
              </a:pPr>
              <a:t>‹#›</a:t>
            </a:fld>
            <a:endParaRPr lang="en-US" altLang="zh-CN"/>
          </a:p>
        </p:txBody>
      </p:sp>
    </p:spTree>
    <p:extLst>
      <p:ext uri="{BB962C8B-B14F-4D97-AF65-F5344CB8AC3E}">
        <p14:creationId xmlns:p14="http://schemas.microsoft.com/office/powerpoint/2010/main" val="320050523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2"/>
          <p:cNvSpPr>
            <a:spLocks noGrp="1" noChangeArrowheads="1"/>
          </p:cNvSpPr>
          <p:nvPr>
            <p:ph type="dt" sz="half" idx="10"/>
          </p:nvPr>
        </p:nvSpPr>
        <p:spPr/>
        <p:txBody>
          <a:bodyPr/>
          <a:lstStyle>
            <a:lvl1pPr>
              <a:defRPr/>
            </a:lvl1pPr>
          </a:lstStyle>
          <a:p>
            <a:pPr>
              <a:defRPr/>
            </a:pPr>
            <a:fld id="{37E8482E-C296-4CED-B3A0-93A059666306}" type="datetime1">
              <a:rPr lang="zh-CN" altLang="en-US"/>
              <a:pPr>
                <a:defRPr/>
              </a:pPr>
              <a:t>2019/3/25</a:t>
            </a:fld>
            <a:endParaRPr lang="en-US" altLang="zh-CN"/>
          </a:p>
        </p:txBody>
      </p:sp>
      <p:sp>
        <p:nvSpPr>
          <p:cNvPr id="8" name="Rectangle 13"/>
          <p:cNvSpPr>
            <a:spLocks noGrp="1" noChangeArrowheads="1"/>
          </p:cNvSpPr>
          <p:nvPr>
            <p:ph type="ftr" sz="quarter" idx="11"/>
          </p:nvPr>
        </p:nvSpPr>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p:txBody>
          <a:bodyPr/>
          <a:lstStyle>
            <a:lvl1pPr>
              <a:defRPr/>
            </a:lvl1pPr>
          </a:lstStyle>
          <a:p>
            <a:pPr>
              <a:defRPr/>
            </a:pPr>
            <a:fld id="{F541B8F0-AF69-4851-8A79-60085351966B}" type="slidenum">
              <a:rPr lang="zh-CN" altLang="en-US"/>
              <a:pPr>
                <a:defRPr/>
              </a:pPr>
              <a:t>‹#›</a:t>
            </a:fld>
            <a:endParaRPr lang="en-US" altLang="zh-CN"/>
          </a:p>
        </p:txBody>
      </p:sp>
    </p:spTree>
    <p:extLst>
      <p:ext uri="{BB962C8B-B14F-4D97-AF65-F5344CB8AC3E}">
        <p14:creationId xmlns:p14="http://schemas.microsoft.com/office/powerpoint/2010/main" val="284267206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p:txBody>
          <a:bodyPr/>
          <a:lstStyle>
            <a:lvl1pPr>
              <a:defRPr/>
            </a:lvl1pPr>
          </a:lstStyle>
          <a:p>
            <a:pPr>
              <a:defRPr/>
            </a:pPr>
            <a:fld id="{6D97F84D-1F84-4711-B8BD-0E4AB20AC47A}" type="datetime1">
              <a:rPr lang="zh-CN" altLang="en-US"/>
              <a:pPr>
                <a:defRPr/>
              </a:pPr>
              <a:t>2019/3/25</a:t>
            </a:fld>
            <a:endParaRPr lang="en-US" altLang="zh-CN"/>
          </a:p>
        </p:txBody>
      </p:sp>
      <p:sp>
        <p:nvSpPr>
          <p:cNvPr id="4" name="Rectangle 13"/>
          <p:cNvSpPr>
            <a:spLocks noGrp="1" noChangeArrowheads="1"/>
          </p:cNvSpPr>
          <p:nvPr>
            <p:ph type="ftr" sz="quarter" idx="11"/>
          </p:nvPr>
        </p:nvSpPr>
        <p:spPr/>
        <p:txBody>
          <a:bodyPr/>
          <a:lstStyle>
            <a:lvl1pPr>
              <a:defRPr/>
            </a:lvl1pPr>
          </a:lstStyle>
          <a:p>
            <a:pPr>
              <a:defRPr/>
            </a:pPr>
            <a:endParaRPr lang="en-US" altLang="zh-CN"/>
          </a:p>
        </p:txBody>
      </p:sp>
      <p:sp>
        <p:nvSpPr>
          <p:cNvPr id="5" name="Rectangle 14"/>
          <p:cNvSpPr>
            <a:spLocks noGrp="1" noChangeArrowheads="1"/>
          </p:cNvSpPr>
          <p:nvPr>
            <p:ph type="sldNum" sz="quarter" idx="12"/>
          </p:nvPr>
        </p:nvSpPr>
        <p:spPr/>
        <p:txBody>
          <a:bodyPr/>
          <a:lstStyle>
            <a:lvl1pPr>
              <a:defRPr/>
            </a:lvl1pPr>
          </a:lstStyle>
          <a:p>
            <a:pPr>
              <a:defRPr/>
            </a:pPr>
            <a:fld id="{745347A9-D41E-4655-A87F-9941C9EE6DFE}" type="slidenum">
              <a:rPr lang="zh-CN" altLang="en-US"/>
              <a:pPr>
                <a:defRPr/>
              </a:pPr>
              <a:t>‹#›</a:t>
            </a:fld>
            <a:endParaRPr lang="en-US" altLang="zh-CN"/>
          </a:p>
        </p:txBody>
      </p:sp>
    </p:spTree>
    <p:extLst>
      <p:ext uri="{BB962C8B-B14F-4D97-AF65-F5344CB8AC3E}">
        <p14:creationId xmlns:p14="http://schemas.microsoft.com/office/powerpoint/2010/main" val="42461912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28600" y="114300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6300" y="114300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dt" sz="half" idx="10"/>
          </p:nvPr>
        </p:nvSpPr>
        <p:spPr/>
        <p:txBody>
          <a:bodyPr/>
          <a:lstStyle>
            <a:lvl1pPr>
              <a:defRPr/>
            </a:lvl1pPr>
          </a:lstStyle>
          <a:p>
            <a:pPr>
              <a:defRPr/>
            </a:pPr>
            <a:fld id="{39DC5A0F-389A-4425-B4B3-52A9CADBB631}" type="datetime1">
              <a:rPr lang="zh-CN" altLang="en-US"/>
              <a:pPr>
                <a:defRPr/>
              </a:pPr>
              <a:t>2019/3/25</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911CF498-CEE4-4C61-9C8F-EB7B08008DDB}" type="slidenum">
              <a:rPr lang="zh-CN" altLang="en-US"/>
              <a:pPr>
                <a:defRPr/>
              </a:pPr>
              <a:t>‹#›</a:t>
            </a:fld>
            <a:endParaRPr lang="en-US" altLang="zh-CN"/>
          </a:p>
        </p:txBody>
      </p:sp>
    </p:spTree>
    <p:extLst>
      <p:ext uri="{BB962C8B-B14F-4D97-AF65-F5344CB8AC3E}">
        <p14:creationId xmlns:p14="http://schemas.microsoft.com/office/powerpoint/2010/main" val="248426491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p:txBody>
          <a:bodyPr/>
          <a:lstStyle>
            <a:lvl1pPr>
              <a:defRPr/>
            </a:lvl1pPr>
          </a:lstStyle>
          <a:p>
            <a:pPr>
              <a:defRPr/>
            </a:pPr>
            <a:fld id="{7DCB773D-E2C3-463E-BA89-BDC3CDF091FA}" type="datetime1">
              <a:rPr lang="zh-CN" altLang="en-US"/>
              <a:pPr>
                <a:defRPr/>
              </a:pPr>
              <a:t>2019/3/25</a:t>
            </a:fld>
            <a:endParaRPr lang="en-US" altLang="zh-CN"/>
          </a:p>
        </p:txBody>
      </p:sp>
      <p:sp>
        <p:nvSpPr>
          <p:cNvPr id="3" name="Rectangle 13"/>
          <p:cNvSpPr>
            <a:spLocks noGrp="1" noChangeArrowheads="1"/>
          </p:cNvSpPr>
          <p:nvPr>
            <p:ph type="ftr" sz="quarter" idx="11"/>
          </p:nvPr>
        </p:nvSpPr>
        <p:spPr/>
        <p:txBody>
          <a:bodyPr/>
          <a:lstStyle>
            <a:lvl1pPr>
              <a:defRPr/>
            </a:lvl1pPr>
          </a:lstStyle>
          <a:p>
            <a:pPr>
              <a:defRPr/>
            </a:pPr>
            <a:endParaRPr lang="en-US" altLang="zh-CN"/>
          </a:p>
        </p:txBody>
      </p:sp>
      <p:sp>
        <p:nvSpPr>
          <p:cNvPr id="4" name="Rectangle 14"/>
          <p:cNvSpPr>
            <a:spLocks noGrp="1" noChangeArrowheads="1"/>
          </p:cNvSpPr>
          <p:nvPr>
            <p:ph type="sldNum" sz="quarter" idx="12"/>
          </p:nvPr>
        </p:nvSpPr>
        <p:spPr/>
        <p:txBody>
          <a:bodyPr/>
          <a:lstStyle>
            <a:lvl1pPr>
              <a:defRPr/>
            </a:lvl1pPr>
          </a:lstStyle>
          <a:p>
            <a:pPr>
              <a:defRPr/>
            </a:pPr>
            <a:fld id="{2522B793-788A-4AD6-ABD7-E4A278A10358}" type="slidenum">
              <a:rPr lang="zh-CN" altLang="en-US"/>
              <a:pPr>
                <a:defRPr/>
              </a:pPr>
              <a:t>‹#›</a:t>
            </a:fld>
            <a:endParaRPr lang="en-US" altLang="zh-CN"/>
          </a:p>
        </p:txBody>
      </p:sp>
    </p:spTree>
    <p:extLst>
      <p:ext uri="{BB962C8B-B14F-4D97-AF65-F5344CB8AC3E}">
        <p14:creationId xmlns:p14="http://schemas.microsoft.com/office/powerpoint/2010/main" val="45455498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211EE1FB-157F-4F5F-82AE-B638274F1785}" type="datetime1">
              <a:rPr lang="zh-CN" altLang="en-US"/>
              <a:pPr>
                <a:defRPr/>
              </a:pPr>
              <a:t>2019/3/25</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D68C2B74-C09B-40AA-9502-DFD6DAAFB1FD}" type="slidenum">
              <a:rPr lang="zh-CN" altLang="en-US"/>
              <a:pPr>
                <a:defRPr/>
              </a:pPr>
              <a:t>‹#›</a:t>
            </a:fld>
            <a:endParaRPr lang="en-US" altLang="zh-CN"/>
          </a:p>
        </p:txBody>
      </p:sp>
    </p:spTree>
    <p:extLst>
      <p:ext uri="{BB962C8B-B14F-4D97-AF65-F5344CB8AC3E}">
        <p14:creationId xmlns:p14="http://schemas.microsoft.com/office/powerpoint/2010/main" val="104239224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2F285943-B4E7-4B34-BE25-98DCD5CDDC78}" type="datetime1">
              <a:rPr lang="zh-CN" altLang="en-US"/>
              <a:pPr>
                <a:defRPr/>
              </a:pPr>
              <a:t>2019/3/25</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8E09D1F6-9454-4B34-951F-6486F8FB94AE}" type="slidenum">
              <a:rPr lang="zh-CN" altLang="en-US"/>
              <a:pPr>
                <a:defRPr/>
              </a:pPr>
              <a:t>‹#›</a:t>
            </a:fld>
            <a:endParaRPr lang="en-US" altLang="zh-CN"/>
          </a:p>
        </p:txBody>
      </p:sp>
    </p:spTree>
    <p:extLst>
      <p:ext uri="{BB962C8B-B14F-4D97-AF65-F5344CB8AC3E}">
        <p14:creationId xmlns:p14="http://schemas.microsoft.com/office/powerpoint/2010/main" val="354739952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9E9EE0FB-80E3-4D7C-8C6E-25EAA9395148}"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F9EC61A5-C0FB-4D5A-B5D6-DCF316BEAC5D}" type="slidenum">
              <a:rPr lang="zh-CN" altLang="en-US"/>
              <a:pPr>
                <a:defRPr/>
              </a:pPr>
              <a:t>‹#›</a:t>
            </a:fld>
            <a:endParaRPr lang="en-US" altLang="zh-CN"/>
          </a:p>
        </p:txBody>
      </p:sp>
    </p:spTree>
    <p:extLst>
      <p:ext uri="{BB962C8B-B14F-4D97-AF65-F5344CB8AC3E}">
        <p14:creationId xmlns:p14="http://schemas.microsoft.com/office/powerpoint/2010/main" val="41514119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0850" y="304800"/>
            <a:ext cx="219075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28600" y="304800"/>
            <a:ext cx="6419850" cy="6096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0683DEA4-BAF6-4D8F-9FCE-399F0071A44F}" type="datetime1">
              <a:rPr lang="zh-CN" altLang="en-US"/>
              <a:pPr>
                <a:defRPr/>
              </a:pPr>
              <a:t>2019/3/25</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20416047-0095-41E9-A9F3-AF890782C6F5}" type="slidenum">
              <a:rPr lang="zh-CN" altLang="en-US"/>
              <a:pPr>
                <a:defRPr/>
              </a:pPr>
              <a:t>‹#›</a:t>
            </a:fld>
            <a:endParaRPr lang="en-US" altLang="zh-CN"/>
          </a:p>
        </p:txBody>
      </p:sp>
    </p:spTree>
    <p:extLst>
      <p:ext uri="{BB962C8B-B14F-4D97-AF65-F5344CB8AC3E}">
        <p14:creationId xmlns:p14="http://schemas.microsoft.com/office/powerpoint/2010/main" val="257456564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2"/>
          <p:cNvSpPr>
            <a:spLocks noGrp="1" noChangeArrowheads="1"/>
          </p:cNvSpPr>
          <p:nvPr>
            <p:ph type="dt" sz="half" idx="10"/>
          </p:nvPr>
        </p:nvSpPr>
        <p:spPr/>
        <p:txBody>
          <a:bodyPr/>
          <a:lstStyle>
            <a:lvl1pPr>
              <a:defRPr/>
            </a:lvl1pPr>
          </a:lstStyle>
          <a:p>
            <a:pPr>
              <a:defRPr/>
            </a:pPr>
            <a:fld id="{F5F24323-CB70-45BE-8C0D-782435029DC2}" type="datetime1">
              <a:rPr lang="zh-CN" altLang="en-US"/>
              <a:pPr>
                <a:defRPr/>
              </a:pPr>
              <a:t>2019/3/25</a:t>
            </a:fld>
            <a:endParaRPr lang="en-US" altLang="zh-CN"/>
          </a:p>
        </p:txBody>
      </p:sp>
      <p:sp>
        <p:nvSpPr>
          <p:cNvPr id="8" name="Rectangle 13"/>
          <p:cNvSpPr>
            <a:spLocks noGrp="1" noChangeArrowheads="1"/>
          </p:cNvSpPr>
          <p:nvPr>
            <p:ph type="ftr" sz="quarter" idx="11"/>
          </p:nvPr>
        </p:nvSpPr>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p:txBody>
          <a:bodyPr/>
          <a:lstStyle>
            <a:lvl1pPr>
              <a:defRPr/>
            </a:lvl1pPr>
          </a:lstStyle>
          <a:p>
            <a:pPr>
              <a:defRPr/>
            </a:pPr>
            <a:fld id="{9E9A312B-5F9E-4772-A046-D64345CEBCC8}" type="slidenum">
              <a:rPr lang="zh-CN" altLang="en-US"/>
              <a:pPr>
                <a:defRPr/>
              </a:pPr>
              <a:t>‹#›</a:t>
            </a:fld>
            <a:endParaRPr lang="en-US" altLang="zh-CN"/>
          </a:p>
        </p:txBody>
      </p:sp>
    </p:spTree>
    <p:extLst>
      <p:ext uri="{BB962C8B-B14F-4D97-AF65-F5344CB8AC3E}">
        <p14:creationId xmlns:p14="http://schemas.microsoft.com/office/powerpoint/2010/main" val="383281084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p:txBody>
          <a:bodyPr/>
          <a:lstStyle>
            <a:lvl1pPr>
              <a:defRPr/>
            </a:lvl1pPr>
          </a:lstStyle>
          <a:p>
            <a:pPr>
              <a:defRPr/>
            </a:pPr>
            <a:fld id="{7B1A47D3-2584-462B-98D2-372DF035458B}" type="datetime1">
              <a:rPr lang="zh-CN" altLang="en-US"/>
              <a:pPr>
                <a:defRPr/>
              </a:pPr>
              <a:t>2019/3/25</a:t>
            </a:fld>
            <a:endParaRPr lang="en-US" altLang="zh-CN"/>
          </a:p>
        </p:txBody>
      </p:sp>
      <p:sp>
        <p:nvSpPr>
          <p:cNvPr id="4" name="Rectangle 13"/>
          <p:cNvSpPr>
            <a:spLocks noGrp="1" noChangeArrowheads="1"/>
          </p:cNvSpPr>
          <p:nvPr>
            <p:ph type="ftr" sz="quarter" idx="11"/>
          </p:nvPr>
        </p:nvSpPr>
        <p:spPr/>
        <p:txBody>
          <a:bodyPr/>
          <a:lstStyle>
            <a:lvl1pPr>
              <a:defRPr/>
            </a:lvl1pPr>
          </a:lstStyle>
          <a:p>
            <a:pPr>
              <a:defRPr/>
            </a:pPr>
            <a:endParaRPr lang="en-US" altLang="zh-CN"/>
          </a:p>
        </p:txBody>
      </p:sp>
      <p:sp>
        <p:nvSpPr>
          <p:cNvPr id="5" name="Rectangle 14"/>
          <p:cNvSpPr>
            <a:spLocks noGrp="1" noChangeArrowheads="1"/>
          </p:cNvSpPr>
          <p:nvPr>
            <p:ph type="sldNum" sz="quarter" idx="12"/>
          </p:nvPr>
        </p:nvSpPr>
        <p:spPr/>
        <p:txBody>
          <a:bodyPr/>
          <a:lstStyle>
            <a:lvl1pPr>
              <a:defRPr/>
            </a:lvl1pPr>
          </a:lstStyle>
          <a:p>
            <a:pPr>
              <a:defRPr/>
            </a:pPr>
            <a:fld id="{A1E830C2-16E4-49C3-97BF-4DE9E6993C58}" type="slidenum">
              <a:rPr lang="zh-CN" altLang="en-US"/>
              <a:pPr>
                <a:defRPr/>
              </a:pPr>
              <a:t>‹#›</a:t>
            </a:fld>
            <a:endParaRPr lang="en-US" altLang="zh-CN"/>
          </a:p>
        </p:txBody>
      </p:sp>
    </p:spTree>
    <p:extLst>
      <p:ext uri="{BB962C8B-B14F-4D97-AF65-F5344CB8AC3E}">
        <p14:creationId xmlns:p14="http://schemas.microsoft.com/office/powerpoint/2010/main" val="27519219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p:txBody>
          <a:bodyPr/>
          <a:lstStyle>
            <a:lvl1pPr>
              <a:defRPr/>
            </a:lvl1pPr>
          </a:lstStyle>
          <a:p>
            <a:pPr>
              <a:defRPr/>
            </a:pPr>
            <a:fld id="{C3140443-23F9-4C9E-9EE0-844C1947D4AF}" type="datetime1">
              <a:rPr lang="zh-CN" altLang="en-US"/>
              <a:pPr>
                <a:defRPr/>
              </a:pPr>
              <a:t>2019/3/25</a:t>
            </a:fld>
            <a:endParaRPr lang="en-US" altLang="zh-CN"/>
          </a:p>
        </p:txBody>
      </p:sp>
      <p:sp>
        <p:nvSpPr>
          <p:cNvPr id="3" name="Rectangle 13"/>
          <p:cNvSpPr>
            <a:spLocks noGrp="1" noChangeArrowheads="1"/>
          </p:cNvSpPr>
          <p:nvPr>
            <p:ph type="ftr" sz="quarter" idx="11"/>
          </p:nvPr>
        </p:nvSpPr>
        <p:spPr/>
        <p:txBody>
          <a:bodyPr/>
          <a:lstStyle>
            <a:lvl1pPr>
              <a:defRPr/>
            </a:lvl1pPr>
          </a:lstStyle>
          <a:p>
            <a:pPr>
              <a:defRPr/>
            </a:pPr>
            <a:endParaRPr lang="en-US" altLang="zh-CN"/>
          </a:p>
        </p:txBody>
      </p:sp>
      <p:sp>
        <p:nvSpPr>
          <p:cNvPr id="4" name="Rectangle 14"/>
          <p:cNvSpPr>
            <a:spLocks noGrp="1" noChangeArrowheads="1"/>
          </p:cNvSpPr>
          <p:nvPr>
            <p:ph type="sldNum" sz="quarter" idx="12"/>
          </p:nvPr>
        </p:nvSpPr>
        <p:spPr/>
        <p:txBody>
          <a:bodyPr/>
          <a:lstStyle>
            <a:lvl1pPr>
              <a:defRPr/>
            </a:lvl1pPr>
          </a:lstStyle>
          <a:p>
            <a:pPr>
              <a:defRPr/>
            </a:pPr>
            <a:fld id="{6591EE6F-E509-4E82-B1C2-681214DA3DE3}" type="slidenum">
              <a:rPr lang="zh-CN" altLang="en-US"/>
              <a:pPr>
                <a:defRPr/>
              </a:pPr>
              <a:t>‹#›</a:t>
            </a:fld>
            <a:endParaRPr lang="en-US" altLang="zh-CN"/>
          </a:p>
        </p:txBody>
      </p:sp>
    </p:spTree>
    <p:extLst>
      <p:ext uri="{BB962C8B-B14F-4D97-AF65-F5344CB8AC3E}">
        <p14:creationId xmlns:p14="http://schemas.microsoft.com/office/powerpoint/2010/main" val="415217454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1CB2574D-7C71-4FC9-9C3F-80BF59BF2535}" type="datetime1">
              <a:rPr lang="zh-CN" altLang="en-US"/>
              <a:pPr>
                <a:defRPr/>
              </a:pPr>
              <a:t>2019/3/25</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6C1CB003-3A55-447D-8392-46EC6FCA0033}" type="slidenum">
              <a:rPr lang="zh-CN" altLang="en-US"/>
              <a:pPr>
                <a:defRPr/>
              </a:pPr>
              <a:t>‹#›</a:t>
            </a:fld>
            <a:endParaRPr lang="en-US" altLang="zh-CN"/>
          </a:p>
        </p:txBody>
      </p:sp>
    </p:spTree>
    <p:extLst>
      <p:ext uri="{BB962C8B-B14F-4D97-AF65-F5344CB8AC3E}">
        <p14:creationId xmlns:p14="http://schemas.microsoft.com/office/powerpoint/2010/main" val="41180903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BE28CE6D-CB58-414F-BE17-F1EBA36B2384}" type="datetime1">
              <a:rPr lang="zh-CN" altLang="en-US"/>
              <a:pPr>
                <a:defRPr/>
              </a:pPr>
              <a:t>2019/3/25</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C912D280-EFCA-42F8-957E-E94B128EF095}" type="slidenum">
              <a:rPr lang="zh-CN" altLang="en-US"/>
              <a:pPr>
                <a:defRPr/>
              </a:pPr>
              <a:t>‹#›</a:t>
            </a:fld>
            <a:endParaRPr lang="en-US" altLang="zh-CN"/>
          </a:p>
        </p:txBody>
      </p:sp>
    </p:spTree>
    <p:extLst>
      <p:ext uri="{BB962C8B-B14F-4D97-AF65-F5344CB8AC3E}">
        <p14:creationId xmlns:p14="http://schemas.microsoft.com/office/powerpoint/2010/main" val="78755406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77836" name="Rectangle 12"/>
          <p:cNvSpPr>
            <a:spLocks noGrp="1" noChangeArrowheads="1"/>
          </p:cNvSpPr>
          <p:nvPr>
            <p:ph type="dt" sz="half" idx="2"/>
          </p:nvPr>
        </p:nvSpPr>
        <p:spPr bwMode="auto">
          <a:xfrm>
            <a:off x="657225"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0066"/>
                </a:solidFill>
                <a:latin typeface="+mn-lt"/>
                <a:ea typeface="宋体" pitchFamily="2" charset="-122"/>
              </a:defRPr>
            </a:lvl1pPr>
          </a:lstStyle>
          <a:p>
            <a:pPr>
              <a:defRPr/>
            </a:pPr>
            <a:fld id="{955AD54F-385D-47B7-A604-0C91A3D698D5}" type="datetime1">
              <a:rPr lang="zh-CN" altLang="en-US"/>
              <a:pPr>
                <a:defRPr/>
              </a:pPr>
              <a:t>2019/3/25</a:t>
            </a:fld>
            <a:endParaRPr lang="en-US" altLang="zh-CN"/>
          </a:p>
        </p:txBody>
      </p:sp>
      <p:sp>
        <p:nvSpPr>
          <p:cNvPr id="77837" name="Rectangle 13"/>
          <p:cNvSpPr>
            <a:spLocks noGrp="1" noChangeArrowheads="1"/>
          </p:cNvSpPr>
          <p:nvPr>
            <p:ph type="ftr" sz="quarter" idx="3"/>
          </p:nvPr>
        </p:nvSpPr>
        <p:spPr bwMode="auto">
          <a:xfrm>
            <a:off x="305435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0066"/>
                </a:solidFill>
                <a:latin typeface="+mn-lt"/>
                <a:ea typeface="宋体" pitchFamily="2" charset="-122"/>
              </a:defRPr>
            </a:lvl1pPr>
          </a:lstStyle>
          <a:p>
            <a:pPr>
              <a:defRPr/>
            </a:pPr>
            <a:endParaRPr lang="en-US" altLang="zh-CN"/>
          </a:p>
        </p:txBody>
      </p:sp>
      <p:sp>
        <p:nvSpPr>
          <p:cNvPr id="77838" name="Rectangle 14"/>
          <p:cNvSpPr>
            <a:spLocks noGrp="1" noChangeArrowheads="1"/>
          </p:cNvSpPr>
          <p:nvPr>
            <p:ph type="sldNum" sz="quarter" idx="4"/>
          </p:nvPr>
        </p:nvSpPr>
        <p:spPr bwMode="auto">
          <a:xfrm>
            <a:off x="65405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0066"/>
                </a:solidFill>
                <a:latin typeface="Arial" panose="020B0604020202020204" pitchFamily="34" charset="0"/>
                <a:ea typeface="宋体" panose="02010600030101010101" pitchFamily="2" charset="-122"/>
              </a:defRPr>
            </a:lvl1pPr>
          </a:lstStyle>
          <a:p>
            <a:pPr>
              <a:defRPr/>
            </a:pPr>
            <a:fld id="{65E87A03-5F73-4387-BF7F-74C15327A000}" type="slidenum">
              <a:rPr lang="zh-CN" altLang="en-US"/>
              <a:pPr>
                <a:defRPr/>
              </a:pPr>
              <a:t>‹#›</a:t>
            </a:fld>
            <a:endParaRPr lang="en-US" altLang="zh-CN"/>
          </a:p>
        </p:txBody>
      </p:sp>
      <p:sp>
        <p:nvSpPr>
          <p:cNvPr id="1029"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Rectangle 18"/>
          <p:cNvSpPr>
            <a:spLocks noGrp="1" noChangeArrowheads="1"/>
          </p:cNvSpPr>
          <p:nvPr>
            <p:ph type="body" idx="1"/>
          </p:nvPr>
        </p:nvSpPr>
        <p:spPr bwMode="auto">
          <a:xfrm>
            <a:off x="228600" y="11430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995" r:id="rId1"/>
    <p:sldLayoutId id="2147484996" r:id="rId2"/>
    <p:sldLayoutId id="2147484997" r:id="rId3"/>
    <p:sldLayoutId id="2147484998" r:id="rId4"/>
    <p:sldLayoutId id="2147484999" r:id="rId5"/>
    <p:sldLayoutId id="2147485000" r:id="rId6"/>
    <p:sldLayoutId id="2147485001" r:id="rId7"/>
    <p:sldLayoutId id="2147485002" r:id="rId8"/>
    <p:sldLayoutId id="2147485003" r:id="rId9"/>
    <p:sldLayoutId id="2147485004" r:id="rId10"/>
    <p:sldLayoutId id="2147485005" r:id="rId11"/>
  </p:sldLayoutIdLst>
  <p:transition/>
  <p:txStyles>
    <p:titleStyle>
      <a:lvl1pPr algn="r" rtl="0" eaLnBrk="0" fontAlgn="base" hangingPunct="0">
        <a:spcBef>
          <a:spcPct val="0"/>
        </a:spcBef>
        <a:spcAft>
          <a:spcPct val="0"/>
        </a:spcAft>
        <a:defRPr sz="4800" b="1" u="sng">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2pPr>
      <a:lvl3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3pPr>
      <a:lvl4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4pPr>
      <a:lvl5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5pPr>
      <a:lvl6pPr marL="457200" algn="r" rtl="0" fontAlgn="base">
        <a:spcBef>
          <a:spcPct val="0"/>
        </a:spcBef>
        <a:spcAft>
          <a:spcPct val="0"/>
        </a:spcAft>
        <a:defRPr sz="4800" b="1" u="sng">
          <a:solidFill>
            <a:srgbClr val="FFFF00"/>
          </a:solidFill>
          <a:latin typeface="Arial Narrow" pitchFamily="34" charset="0"/>
          <a:ea typeface="华文中宋" pitchFamily="2" charset="-122"/>
        </a:defRPr>
      </a:lvl6pPr>
      <a:lvl7pPr marL="914400" algn="r" rtl="0" fontAlgn="base">
        <a:spcBef>
          <a:spcPct val="0"/>
        </a:spcBef>
        <a:spcAft>
          <a:spcPct val="0"/>
        </a:spcAft>
        <a:defRPr sz="4800" b="1" u="sng">
          <a:solidFill>
            <a:srgbClr val="FFFF00"/>
          </a:solidFill>
          <a:latin typeface="Arial Narrow" pitchFamily="34" charset="0"/>
          <a:ea typeface="华文中宋" pitchFamily="2" charset="-122"/>
        </a:defRPr>
      </a:lvl7pPr>
      <a:lvl8pPr marL="1371600" algn="r" rtl="0" fontAlgn="base">
        <a:spcBef>
          <a:spcPct val="0"/>
        </a:spcBef>
        <a:spcAft>
          <a:spcPct val="0"/>
        </a:spcAft>
        <a:defRPr sz="4800" b="1" u="sng">
          <a:solidFill>
            <a:srgbClr val="FFFF00"/>
          </a:solidFill>
          <a:latin typeface="Arial Narrow" pitchFamily="34" charset="0"/>
          <a:ea typeface="华文中宋" pitchFamily="2" charset="-122"/>
        </a:defRPr>
      </a:lvl8pPr>
      <a:lvl9pPr marL="1828800" algn="r" rtl="0" fontAlgn="base">
        <a:spcBef>
          <a:spcPct val="0"/>
        </a:spcBef>
        <a:spcAft>
          <a:spcPct val="0"/>
        </a:spcAft>
        <a:defRPr sz="4800" b="1" u="sng">
          <a:solidFill>
            <a:srgbClr val="FFFF00"/>
          </a:solidFill>
          <a:latin typeface="Arial Narrow" pitchFamily="34" charset="0"/>
          <a:ea typeface="华文中宋"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Font typeface="Times" panose="02020603050405020304" pitchFamily="18" charset="0"/>
        <a:buChar char="•"/>
        <a:defRPr sz="2800">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bg1"/>
          </a:solidFill>
          <a:latin typeface="+mn-lt"/>
          <a:ea typeface="+mn-ea"/>
        </a:defRPr>
      </a:lvl3pPr>
      <a:lvl4pPr marL="1600200" indent="-228600" algn="l" rtl="0" eaLnBrk="0" fontAlgn="base" hangingPunct="0">
        <a:spcBef>
          <a:spcPct val="20000"/>
        </a:spcBef>
        <a:spcAft>
          <a:spcPct val="0"/>
        </a:spcAft>
        <a:buChar char="–"/>
        <a:defRPr sz="2000">
          <a:solidFill>
            <a:schemeClr val="bg1"/>
          </a:solidFill>
          <a:latin typeface="+mn-lt"/>
          <a:ea typeface="+mn-ea"/>
        </a:defRPr>
      </a:lvl4pPr>
      <a:lvl5pPr marL="2057400" indent="-228600" algn="l" rtl="0" eaLnBrk="0" fontAlgn="base" hangingPunct="0">
        <a:spcBef>
          <a:spcPct val="20000"/>
        </a:spcBef>
        <a:spcAft>
          <a:spcPct val="0"/>
        </a:spcAft>
        <a:buChar char="»"/>
        <a:defRPr sz="2000">
          <a:solidFill>
            <a:schemeClr val="bg1"/>
          </a:solidFill>
          <a:latin typeface="+mn-lt"/>
          <a:ea typeface="+mn-ea"/>
        </a:defRPr>
      </a:lvl5pPr>
      <a:lvl6pPr marL="2514600" indent="-228600" algn="l" rtl="0" fontAlgn="base">
        <a:spcBef>
          <a:spcPct val="20000"/>
        </a:spcBef>
        <a:spcAft>
          <a:spcPct val="0"/>
        </a:spcAft>
        <a:buChar char="»"/>
        <a:defRPr sz="2000">
          <a:solidFill>
            <a:schemeClr val="bg1"/>
          </a:solidFill>
          <a:latin typeface="+mn-lt"/>
          <a:ea typeface="+mn-ea"/>
        </a:defRPr>
      </a:lvl6pPr>
      <a:lvl7pPr marL="2971800" indent="-228600" algn="l" rtl="0" fontAlgn="base">
        <a:spcBef>
          <a:spcPct val="20000"/>
        </a:spcBef>
        <a:spcAft>
          <a:spcPct val="0"/>
        </a:spcAft>
        <a:buChar char="»"/>
        <a:defRPr sz="2000">
          <a:solidFill>
            <a:schemeClr val="bg1"/>
          </a:solidFill>
          <a:latin typeface="+mn-lt"/>
          <a:ea typeface="+mn-ea"/>
        </a:defRPr>
      </a:lvl7pPr>
      <a:lvl8pPr marL="3429000" indent="-228600" algn="l" rtl="0" fontAlgn="base">
        <a:spcBef>
          <a:spcPct val="20000"/>
        </a:spcBef>
        <a:spcAft>
          <a:spcPct val="0"/>
        </a:spcAft>
        <a:buChar char="»"/>
        <a:defRPr sz="2000">
          <a:solidFill>
            <a:schemeClr val="bg1"/>
          </a:solidFill>
          <a:latin typeface="+mn-lt"/>
          <a:ea typeface="+mn-ea"/>
        </a:defRPr>
      </a:lvl8pPr>
      <a:lvl9pPr marL="3886200" indent="-228600" algn="l" rtl="0" fontAlgn="base">
        <a:spcBef>
          <a:spcPct val="20000"/>
        </a:spcBef>
        <a:spcAft>
          <a:spcPct val="0"/>
        </a:spcAft>
        <a:buChar char="»"/>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2050"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18"/>
          <p:cNvSpPr>
            <a:spLocks noGrp="1" noChangeArrowheads="1"/>
          </p:cNvSpPr>
          <p:nvPr>
            <p:ph type="body" idx="1"/>
          </p:nvPr>
        </p:nvSpPr>
        <p:spPr bwMode="auto">
          <a:xfrm>
            <a:off x="228600" y="10668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Rectangle 12"/>
          <p:cNvSpPr>
            <a:spLocks noGrp="1" noChangeArrowheads="1"/>
          </p:cNvSpPr>
          <p:nvPr>
            <p:ph type="dt" sz="half" idx="2"/>
          </p:nvPr>
        </p:nvSpPr>
        <p:spPr bwMode="auto">
          <a:xfrm>
            <a:off x="657225"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l">
              <a:buFont typeface="Arial" charset="0"/>
              <a:buNone/>
              <a:defRPr sz="1400">
                <a:solidFill>
                  <a:srgbClr val="FF0066"/>
                </a:solidFill>
                <a:latin typeface="Arial" charset="0"/>
                <a:ea typeface="宋体" charset="-122"/>
              </a:defRPr>
            </a:lvl1pPr>
          </a:lstStyle>
          <a:p>
            <a:pPr>
              <a:defRPr/>
            </a:pPr>
            <a:fld id="{3E4C241E-11EB-4F5F-B5F9-A5B45F49551D}" type="datetime1">
              <a:rPr lang="zh-CN" altLang="en-US"/>
              <a:pPr>
                <a:defRPr/>
              </a:pPr>
              <a:t>2019/3/25</a:t>
            </a:fld>
            <a:endParaRPr lang="en-US" altLang="zh-CN"/>
          </a:p>
        </p:txBody>
      </p:sp>
      <p:sp>
        <p:nvSpPr>
          <p:cNvPr id="3077" name="Rectangle 13"/>
          <p:cNvSpPr>
            <a:spLocks noGrp="1" noChangeArrowheads="1"/>
          </p:cNvSpPr>
          <p:nvPr>
            <p:ph type="ftr" sz="quarter" idx="3"/>
          </p:nvPr>
        </p:nvSpPr>
        <p:spPr bwMode="auto">
          <a:xfrm>
            <a:off x="3054350" y="64008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ctr">
              <a:buFont typeface="Arial" charset="0"/>
              <a:buNone/>
              <a:defRPr sz="1400">
                <a:solidFill>
                  <a:srgbClr val="FF0066"/>
                </a:solidFill>
                <a:latin typeface="Arial" charset="0"/>
                <a:ea typeface="宋体" charset="-122"/>
              </a:defRPr>
            </a:lvl1pPr>
          </a:lstStyle>
          <a:p>
            <a:pPr>
              <a:defRPr/>
            </a:pPr>
            <a:endParaRPr lang="zh-CN" altLang="en-US"/>
          </a:p>
        </p:txBody>
      </p:sp>
      <p:sp>
        <p:nvSpPr>
          <p:cNvPr id="3078" name="Rectangle 14"/>
          <p:cNvSpPr>
            <a:spLocks noGrp="1" noChangeArrowheads="1"/>
          </p:cNvSpPr>
          <p:nvPr>
            <p:ph type="sldNum" sz="quarter" idx="4"/>
          </p:nvPr>
        </p:nvSpPr>
        <p:spPr bwMode="auto">
          <a:xfrm>
            <a:off x="65405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t" anchorCtr="0" compatLnSpc="1">
            <a:prstTxWarp prst="textNoShape">
              <a:avLst/>
            </a:prstTxWarp>
          </a:bodyPr>
          <a:lstStyle>
            <a:lvl1pPr algn="r">
              <a:buFont typeface="Arial" charset="0"/>
              <a:buNone/>
              <a:defRPr sz="1400">
                <a:solidFill>
                  <a:srgbClr val="FF0066"/>
                </a:solidFill>
                <a:latin typeface="Arial" charset="0"/>
                <a:ea typeface="宋体" charset="-122"/>
              </a:defRPr>
            </a:lvl1pPr>
          </a:lstStyle>
          <a:p>
            <a:pPr>
              <a:defRPr/>
            </a:pPr>
            <a:fld id="{57FEBCC6-7D01-4E1D-9E38-4CA846FB732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Lst>
  <p:transition/>
  <p:timing>
    <p:tnLst>
      <p:par>
        <p:cTn id="1" dur="indefinite" restart="never" nodeType="tmRoot"/>
      </p:par>
    </p:tnLst>
  </p:timing>
  <p:txStyles>
    <p:titleStyle>
      <a:lvl1pPr algn="r" rtl="0" eaLnBrk="0" fontAlgn="base" hangingPunct="0">
        <a:spcBef>
          <a:spcPct val="0"/>
        </a:spcBef>
        <a:spcAft>
          <a:spcPct val="0"/>
        </a:spcAft>
        <a:defRPr sz="4800" b="1" u="sng" kern="1200">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charset="0"/>
          <a:ea typeface="黑体" charset="-122"/>
        </a:defRPr>
      </a:lvl2pPr>
      <a:lvl3pPr algn="r" rtl="0" eaLnBrk="0" fontAlgn="base" hangingPunct="0">
        <a:spcBef>
          <a:spcPct val="0"/>
        </a:spcBef>
        <a:spcAft>
          <a:spcPct val="0"/>
        </a:spcAft>
        <a:defRPr sz="4800" b="1" u="sng">
          <a:solidFill>
            <a:srgbClr val="FFFF00"/>
          </a:solidFill>
          <a:latin typeface="Arial Narrow" charset="0"/>
          <a:ea typeface="黑体" charset="-122"/>
        </a:defRPr>
      </a:lvl3pPr>
      <a:lvl4pPr algn="r" rtl="0" eaLnBrk="0" fontAlgn="base" hangingPunct="0">
        <a:spcBef>
          <a:spcPct val="0"/>
        </a:spcBef>
        <a:spcAft>
          <a:spcPct val="0"/>
        </a:spcAft>
        <a:defRPr sz="4800" b="1" u="sng">
          <a:solidFill>
            <a:srgbClr val="FFFF00"/>
          </a:solidFill>
          <a:latin typeface="Arial Narrow" charset="0"/>
          <a:ea typeface="黑体" charset="-122"/>
        </a:defRPr>
      </a:lvl4pPr>
      <a:lvl5pPr algn="r" rtl="0" eaLnBrk="0" fontAlgn="base" hangingPunct="0">
        <a:spcBef>
          <a:spcPct val="0"/>
        </a:spcBef>
        <a:spcAft>
          <a:spcPct val="0"/>
        </a:spcAft>
        <a:defRPr sz="4800" b="1" u="sng">
          <a:solidFill>
            <a:srgbClr val="FFFF00"/>
          </a:solidFill>
          <a:latin typeface="Arial Narrow" charset="0"/>
          <a:ea typeface="黑体" charset="-122"/>
        </a:defRPr>
      </a:lvl5pPr>
      <a:lvl6pPr marL="457200" algn="r" rtl="0" eaLnBrk="0" fontAlgn="base" hangingPunct="0">
        <a:spcBef>
          <a:spcPct val="0"/>
        </a:spcBef>
        <a:spcAft>
          <a:spcPct val="0"/>
        </a:spcAft>
        <a:defRPr sz="4800" b="1" u="sng">
          <a:solidFill>
            <a:srgbClr val="FFFF00"/>
          </a:solidFill>
          <a:latin typeface="Arial Narrow" charset="0"/>
          <a:ea typeface="黑体" charset="-122"/>
        </a:defRPr>
      </a:lvl6pPr>
      <a:lvl7pPr marL="914400" algn="r" rtl="0" eaLnBrk="0" fontAlgn="base" hangingPunct="0">
        <a:spcBef>
          <a:spcPct val="0"/>
        </a:spcBef>
        <a:spcAft>
          <a:spcPct val="0"/>
        </a:spcAft>
        <a:defRPr sz="4800" b="1" u="sng">
          <a:solidFill>
            <a:srgbClr val="FFFF00"/>
          </a:solidFill>
          <a:latin typeface="Arial Narrow" charset="0"/>
          <a:ea typeface="黑体" charset="-122"/>
        </a:defRPr>
      </a:lvl7pPr>
      <a:lvl8pPr marL="1371600" algn="r" rtl="0" eaLnBrk="0" fontAlgn="base" hangingPunct="0">
        <a:spcBef>
          <a:spcPct val="0"/>
        </a:spcBef>
        <a:spcAft>
          <a:spcPct val="0"/>
        </a:spcAft>
        <a:defRPr sz="4800" b="1" u="sng">
          <a:solidFill>
            <a:srgbClr val="FFFF00"/>
          </a:solidFill>
          <a:latin typeface="Arial Narrow" charset="0"/>
          <a:ea typeface="黑体" charset="-122"/>
        </a:defRPr>
      </a:lvl8pPr>
      <a:lvl9pPr marL="1828800" algn="r" rtl="0" eaLnBrk="0" fontAlgn="base" hangingPunct="0">
        <a:spcBef>
          <a:spcPct val="0"/>
        </a:spcBef>
        <a:spcAft>
          <a:spcPct val="0"/>
        </a:spcAft>
        <a:defRPr sz="4800" b="1" u="sng">
          <a:solidFill>
            <a:srgbClr val="FFFF00"/>
          </a:solidFill>
          <a:latin typeface="Arial Narrow" charset="0"/>
          <a:ea typeface="黑体"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kern="1200">
          <a:solidFill>
            <a:schemeClr val="bg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kern="1200">
          <a:solidFill>
            <a:schemeClr val="bg1"/>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
        <a:defRPr sz="2400" kern="1200">
          <a:solidFill>
            <a:schemeClr val="bg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77836" name="Rectangle 12"/>
          <p:cNvSpPr>
            <a:spLocks noGrp="1" noChangeArrowheads="1"/>
          </p:cNvSpPr>
          <p:nvPr>
            <p:ph type="dt" sz="half" idx="2"/>
          </p:nvPr>
        </p:nvSpPr>
        <p:spPr bwMode="auto">
          <a:xfrm>
            <a:off x="657225"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0066"/>
                </a:solidFill>
                <a:latin typeface="+mn-lt"/>
                <a:ea typeface="宋体" pitchFamily="2" charset="-122"/>
              </a:defRPr>
            </a:lvl1pPr>
          </a:lstStyle>
          <a:p>
            <a:pPr>
              <a:defRPr/>
            </a:pPr>
            <a:fld id="{8658DB81-6B59-434B-BC05-051179211EBF}" type="datetime1">
              <a:rPr lang="zh-CN" altLang="en-US"/>
              <a:pPr>
                <a:defRPr/>
              </a:pPr>
              <a:t>2019/3/25</a:t>
            </a:fld>
            <a:endParaRPr lang="en-US" altLang="zh-CN"/>
          </a:p>
        </p:txBody>
      </p:sp>
      <p:sp>
        <p:nvSpPr>
          <p:cNvPr id="77837" name="Rectangle 13"/>
          <p:cNvSpPr>
            <a:spLocks noGrp="1" noChangeArrowheads="1"/>
          </p:cNvSpPr>
          <p:nvPr>
            <p:ph type="ftr" sz="quarter" idx="3"/>
          </p:nvPr>
        </p:nvSpPr>
        <p:spPr bwMode="auto">
          <a:xfrm>
            <a:off x="305435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0066"/>
                </a:solidFill>
                <a:latin typeface="+mn-lt"/>
                <a:ea typeface="宋体" pitchFamily="2" charset="-122"/>
              </a:defRPr>
            </a:lvl1pPr>
          </a:lstStyle>
          <a:p>
            <a:pPr>
              <a:defRPr/>
            </a:pPr>
            <a:endParaRPr lang="en-US" altLang="zh-CN"/>
          </a:p>
        </p:txBody>
      </p:sp>
      <p:sp>
        <p:nvSpPr>
          <p:cNvPr id="77838" name="Rectangle 14"/>
          <p:cNvSpPr>
            <a:spLocks noGrp="1" noChangeArrowheads="1"/>
          </p:cNvSpPr>
          <p:nvPr>
            <p:ph type="sldNum" sz="quarter" idx="4"/>
          </p:nvPr>
        </p:nvSpPr>
        <p:spPr bwMode="auto">
          <a:xfrm>
            <a:off x="65405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0066"/>
                </a:solidFill>
                <a:latin typeface="Arial" panose="020B0604020202020204" pitchFamily="34" charset="0"/>
                <a:ea typeface="宋体" panose="02010600030101010101" pitchFamily="2" charset="-122"/>
              </a:defRPr>
            </a:lvl1pPr>
          </a:lstStyle>
          <a:p>
            <a:fld id="{ABF81AE5-AD9E-4577-8899-854F188ABEC5}" type="slidenum">
              <a:rPr lang="zh-CN" altLang="en-US"/>
              <a:pPr/>
              <a:t>‹#›</a:t>
            </a:fld>
            <a:endParaRPr lang="en-US" altLang="zh-CN"/>
          </a:p>
        </p:txBody>
      </p:sp>
      <p:sp>
        <p:nvSpPr>
          <p:cNvPr id="5125"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6" name="Rectangle 18"/>
          <p:cNvSpPr>
            <a:spLocks noGrp="1" noChangeArrowheads="1"/>
          </p:cNvSpPr>
          <p:nvPr>
            <p:ph type="body" idx="1"/>
          </p:nvPr>
        </p:nvSpPr>
        <p:spPr bwMode="auto">
          <a:xfrm>
            <a:off x="228600" y="11430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029619053"/>
      </p:ext>
    </p:extLst>
  </p:cSld>
  <p:clrMap bg1="lt1" tx1="dk1" bg2="lt2" tx2="dk2" accent1="accent1" accent2="accent2" accent3="accent3" accent4="accent4" accent5="accent5" accent6="accent6" hlink="hlink" folHlink="folHlink"/>
  <p:sldLayoutIdLst>
    <p:sldLayoutId id="2147485007" r:id="rId1"/>
    <p:sldLayoutId id="2147485008" r:id="rId2"/>
    <p:sldLayoutId id="2147485009" r:id="rId3"/>
    <p:sldLayoutId id="2147485010" r:id="rId4"/>
    <p:sldLayoutId id="2147485011" r:id="rId5"/>
    <p:sldLayoutId id="2147485012" r:id="rId6"/>
    <p:sldLayoutId id="2147485013" r:id="rId7"/>
    <p:sldLayoutId id="2147485014" r:id="rId8"/>
    <p:sldLayoutId id="2147485015" r:id="rId9"/>
    <p:sldLayoutId id="2147485016" r:id="rId10"/>
    <p:sldLayoutId id="2147485017" r:id="rId11"/>
  </p:sldLayoutIdLst>
  <p:transition/>
  <p:txStyles>
    <p:titleStyle>
      <a:lvl1pPr algn="r" rtl="0" eaLnBrk="0" fontAlgn="base" hangingPunct="0">
        <a:spcBef>
          <a:spcPct val="0"/>
        </a:spcBef>
        <a:spcAft>
          <a:spcPct val="0"/>
        </a:spcAft>
        <a:defRPr sz="4800" b="1" u="sng">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2pPr>
      <a:lvl3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3pPr>
      <a:lvl4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4pPr>
      <a:lvl5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5pPr>
      <a:lvl6pPr marL="457200" algn="r" rtl="0" fontAlgn="base">
        <a:spcBef>
          <a:spcPct val="0"/>
        </a:spcBef>
        <a:spcAft>
          <a:spcPct val="0"/>
        </a:spcAft>
        <a:defRPr sz="4800" b="1" u="sng">
          <a:solidFill>
            <a:srgbClr val="FFFF00"/>
          </a:solidFill>
          <a:latin typeface="Arial Narrow" pitchFamily="34" charset="0"/>
          <a:ea typeface="华文中宋" pitchFamily="2" charset="-122"/>
        </a:defRPr>
      </a:lvl6pPr>
      <a:lvl7pPr marL="914400" algn="r" rtl="0" fontAlgn="base">
        <a:spcBef>
          <a:spcPct val="0"/>
        </a:spcBef>
        <a:spcAft>
          <a:spcPct val="0"/>
        </a:spcAft>
        <a:defRPr sz="4800" b="1" u="sng">
          <a:solidFill>
            <a:srgbClr val="FFFF00"/>
          </a:solidFill>
          <a:latin typeface="Arial Narrow" pitchFamily="34" charset="0"/>
          <a:ea typeface="华文中宋" pitchFamily="2" charset="-122"/>
        </a:defRPr>
      </a:lvl7pPr>
      <a:lvl8pPr marL="1371600" algn="r" rtl="0" fontAlgn="base">
        <a:spcBef>
          <a:spcPct val="0"/>
        </a:spcBef>
        <a:spcAft>
          <a:spcPct val="0"/>
        </a:spcAft>
        <a:defRPr sz="4800" b="1" u="sng">
          <a:solidFill>
            <a:srgbClr val="FFFF00"/>
          </a:solidFill>
          <a:latin typeface="Arial Narrow" pitchFamily="34" charset="0"/>
          <a:ea typeface="华文中宋" pitchFamily="2" charset="-122"/>
        </a:defRPr>
      </a:lvl8pPr>
      <a:lvl9pPr marL="1828800" algn="r" rtl="0" fontAlgn="base">
        <a:spcBef>
          <a:spcPct val="0"/>
        </a:spcBef>
        <a:spcAft>
          <a:spcPct val="0"/>
        </a:spcAft>
        <a:defRPr sz="4800" b="1" u="sng">
          <a:solidFill>
            <a:srgbClr val="FFFF00"/>
          </a:solidFill>
          <a:latin typeface="Arial Narrow" pitchFamily="34" charset="0"/>
          <a:ea typeface="华文中宋"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Font typeface="Times" panose="02020603050405020304" pitchFamily="18" charset="0"/>
        <a:buChar char="•"/>
        <a:defRPr sz="2800">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bg1"/>
          </a:solidFill>
          <a:latin typeface="+mn-lt"/>
          <a:ea typeface="+mn-ea"/>
        </a:defRPr>
      </a:lvl3pPr>
      <a:lvl4pPr marL="1600200" indent="-228600" algn="l" rtl="0" eaLnBrk="0" fontAlgn="base" hangingPunct="0">
        <a:spcBef>
          <a:spcPct val="20000"/>
        </a:spcBef>
        <a:spcAft>
          <a:spcPct val="0"/>
        </a:spcAft>
        <a:buChar char="–"/>
        <a:defRPr sz="2000">
          <a:solidFill>
            <a:schemeClr val="bg1"/>
          </a:solidFill>
          <a:latin typeface="+mn-lt"/>
          <a:ea typeface="+mn-ea"/>
        </a:defRPr>
      </a:lvl4pPr>
      <a:lvl5pPr marL="2057400" indent="-228600" algn="l" rtl="0" eaLnBrk="0" fontAlgn="base" hangingPunct="0">
        <a:spcBef>
          <a:spcPct val="20000"/>
        </a:spcBef>
        <a:spcAft>
          <a:spcPct val="0"/>
        </a:spcAft>
        <a:buChar char="»"/>
        <a:defRPr sz="2000">
          <a:solidFill>
            <a:schemeClr val="bg1"/>
          </a:solidFill>
          <a:latin typeface="+mn-lt"/>
          <a:ea typeface="+mn-ea"/>
        </a:defRPr>
      </a:lvl5pPr>
      <a:lvl6pPr marL="2514600" indent="-228600" algn="l" rtl="0" fontAlgn="base">
        <a:spcBef>
          <a:spcPct val="20000"/>
        </a:spcBef>
        <a:spcAft>
          <a:spcPct val="0"/>
        </a:spcAft>
        <a:buChar char="»"/>
        <a:defRPr sz="2000">
          <a:solidFill>
            <a:schemeClr val="bg1"/>
          </a:solidFill>
          <a:latin typeface="+mn-lt"/>
          <a:ea typeface="+mn-ea"/>
        </a:defRPr>
      </a:lvl6pPr>
      <a:lvl7pPr marL="2971800" indent="-228600" algn="l" rtl="0" fontAlgn="base">
        <a:spcBef>
          <a:spcPct val="20000"/>
        </a:spcBef>
        <a:spcAft>
          <a:spcPct val="0"/>
        </a:spcAft>
        <a:buChar char="»"/>
        <a:defRPr sz="2000">
          <a:solidFill>
            <a:schemeClr val="bg1"/>
          </a:solidFill>
          <a:latin typeface="+mn-lt"/>
          <a:ea typeface="+mn-ea"/>
        </a:defRPr>
      </a:lvl7pPr>
      <a:lvl8pPr marL="3429000" indent="-228600" algn="l" rtl="0" fontAlgn="base">
        <a:spcBef>
          <a:spcPct val="20000"/>
        </a:spcBef>
        <a:spcAft>
          <a:spcPct val="0"/>
        </a:spcAft>
        <a:buChar char="»"/>
        <a:defRPr sz="2000">
          <a:solidFill>
            <a:schemeClr val="bg1"/>
          </a:solidFill>
          <a:latin typeface="+mn-lt"/>
          <a:ea typeface="+mn-ea"/>
        </a:defRPr>
      </a:lvl8pPr>
      <a:lvl9pPr marL="3886200" indent="-228600" algn="l" rtl="0" fontAlgn="base">
        <a:spcBef>
          <a:spcPct val="20000"/>
        </a:spcBef>
        <a:spcAft>
          <a:spcPct val="0"/>
        </a:spcAft>
        <a:buChar char="»"/>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77836" name="Rectangle 12"/>
          <p:cNvSpPr>
            <a:spLocks noGrp="1" noChangeArrowheads="1"/>
          </p:cNvSpPr>
          <p:nvPr>
            <p:ph type="dt" sz="half" idx="2"/>
          </p:nvPr>
        </p:nvSpPr>
        <p:spPr bwMode="auto">
          <a:xfrm>
            <a:off x="657225"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0066"/>
                </a:solidFill>
                <a:latin typeface="+mn-lt"/>
                <a:ea typeface="宋体" pitchFamily="2" charset="-122"/>
              </a:defRPr>
            </a:lvl1pPr>
          </a:lstStyle>
          <a:p>
            <a:pPr>
              <a:defRPr/>
            </a:pPr>
            <a:fld id="{BFCE92A5-BC94-487E-BCEF-1A350AB2E339}" type="datetime1">
              <a:rPr lang="zh-CN" altLang="en-US"/>
              <a:pPr>
                <a:defRPr/>
              </a:pPr>
              <a:t>2019/3/25</a:t>
            </a:fld>
            <a:endParaRPr lang="en-US" altLang="zh-CN"/>
          </a:p>
        </p:txBody>
      </p:sp>
      <p:sp>
        <p:nvSpPr>
          <p:cNvPr id="77837" name="Rectangle 13"/>
          <p:cNvSpPr>
            <a:spLocks noGrp="1" noChangeArrowheads="1"/>
          </p:cNvSpPr>
          <p:nvPr>
            <p:ph type="ftr" sz="quarter" idx="3"/>
          </p:nvPr>
        </p:nvSpPr>
        <p:spPr bwMode="auto">
          <a:xfrm>
            <a:off x="305435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0066"/>
                </a:solidFill>
                <a:latin typeface="+mn-lt"/>
                <a:ea typeface="宋体" pitchFamily="2" charset="-122"/>
              </a:defRPr>
            </a:lvl1pPr>
          </a:lstStyle>
          <a:p>
            <a:pPr>
              <a:defRPr/>
            </a:pPr>
            <a:endParaRPr lang="en-US" altLang="zh-CN"/>
          </a:p>
        </p:txBody>
      </p:sp>
      <p:sp>
        <p:nvSpPr>
          <p:cNvPr id="77838" name="Rectangle 14"/>
          <p:cNvSpPr>
            <a:spLocks noGrp="1" noChangeArrowheads="1"/>
          </p:cNvSpPr>
          <p:nvPr>
            <p:ph type="sldNum" sz="quarter" idx="4"/>
          </p:nvPr>
        </p:nvSpPr>
        <p:spPr bwMode="auto">
          <a:xfrm>
            <a:off x="65405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0066"/>
                </a:solidFill>
                <a:latin typeface="Arial" panose="020B0604020202020204" pitchFamily="34" charset="0"/>
                <a:ea typeface="宋体" panose="02010600030101010101" pitchFamily="2" charset="-122"/>
              </a:defRPr>
            </a:lvl1pPr>
          </a:lstStyle>
          <a:p>
            <a:pPr>
              <a:defRPr/>
            </a:pPr>
            <a:fld id="{358989B2-0B9F-4146-8E48-D6B2978C273D}" type="slidenum">
              <a:rPr lang="zh-CN" altLang="en-US"/>
              <a:pPr>
                <a:defRPr/>
              </a:pPr>
              <a:t>‹#›</a:t>
            </a:fld>
            <a:endParaRPr lang="en-US" altLang="zh-CN"/>
          </a:p>
        </p:txBody>
      </p:sp>
      <p:sp>
        <p:nvSpPr>
          <p:cNvPr id="1029" name="Rectangle 17"/>
          <p:cNvSpPr>
            <a:spLocks noGrp="1" noChangeArrowheads="1"/>
          </p:cNvSpPr>
          <p:nvPr>
            <p:ph type="title"/>
          </p:nvPr>
        </p:nvSpPr>
        <p:spPr bwMode="auto">
          <a:xfrm>
            <a:off x="381000" y="304800"/>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Rectangle 18"/>
          <p:cNvSpPr>
            <a:spLocks noGrp="1" noChangeArrowheads="1"/>
          </p:cNvSpPr>
          <p:nvPr>
            <p:ph type="body" idx="1"/>
          </p:nvPr>
        </p:nvSpPr>
        <p:spPr bwMode="auto">
          <a:xfrm>
            <a:off x="228600" y="114300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4184439305"/>
      </p:ext>
    </p:extLst>
  </p:cSld>
  <p:clrMap bg1="lt1" tx1="dk1" bg2="lt2" tx2="dk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Lst>
  <p:transition/>
  <p:txStyles>
    <p:titleStyle>
      <a:lvl1pPr algn="r" rtl="0" eaLnBrk="0" fontAlgn="base" hangingPunct="0">
        <a:spcBef>
          <a:spcPct val="0"/>
        </a:spcBef>
        <a:spcAft>
          <a:spcPct val="0"/>
        </a:spcAft>
        <a:defRPr sz="4800" b="1" u="sng">
          <a:solidFill>
            <a:srgbClr val="FFFF00"/>
          </a:solidFill>
          <a:latin typeface="+mj-lt"/>
          <a:ea typeface="+mj-ea"/>
          <a:cs typeface="+mj-cs"/>
        </a:defRPr>
      </a:lvl1pPr>
      <a:lvl2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2pPr>
      <a:lvl3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3pPr>
      <a:lvl4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4pPr>
      <a:lvl5pPr algn="r" rtl="0" eaLnBrk="0" fontAlgn="base" hangingPunct="0">
        <a:spcBef>
          <a:spcPct val="0"/>
        </a:spcBef>
        <a:spcAft>
          <a:spcPct val="0"/>
        </a:spcAft>
        <a:defRPr sz="4800" b="1" u="sng">
          <a:solidFill>
            <a:srgbClr val="FFFF00"/>
          </a:solidFill>
          <a:latin typeface="Arial Narrow" pitchFamily="34" charset="0"/>
          <a:ea typeface="华文中宋" pitchFamily="2" charset="-122"/>
        </a:defRPr>
      </a:lvl5pPr>
      <a:lvl6pPr marL="457200" algn="r" rtl="0" fontAlgn="base">
        <a:spcBef>
          <a:spcPct val="0"/>
        </a:spcBef>
        <a:spcAft>
          <a:spcPct val="0"/>
        </a:spcAft>
        <a:defRPr sz="4800" b="1" u="sng">
          <a:solidFill>
            <a:srgbClr val="FFFF00"/>
          </a:solidFill>
          <a:latin typeface="Arial Narrow" pitchFamily="34" charset="0"/>
          <a:ea typeface="华文中宋" pitchFamily="2" charset="-122"/>
        </a:defRPr>
      </a:lvl6pPr>
      <a:lvl7pPr marL="914400" algn="r" rtl="0" fontAlgn="base">
        <a:spcBef>
          <a:spcPct val="0"/>
        </a:spcBef>
        <a:spcAft>
          <a:spcPct val="0"/>
        </a:spcAft>
        <a:defRPr sz="4800" b="1" u="sng">
          <a:solidFill>
            <a:srgbClr val="FFFF00"/>
          </a:solidFill>
          <a:latin typeface="Arial Narrow" pitchFamily="34" charset="0"/>
          <a:ea typeface="华文中宋" pitchFamily="2" charset="-122"/>
        </a:defRPr>
      </a:lvl7pPr>
      <a:lvl8pPr marL="1371600" algn="r" rtl="0" fontAlgn="base">
        <a:spcBef>
          <a:spcPct val="0"/>
        </a:spcBef>
        <a:spcAft>
          <a:spcPct val="0"/>
        </a:spcAft>
        <a:defRPr sz="4800" b="1" u="sng">
          <a:solidFill>
            <a:srgbClr val="FFFF00"/>
          </a:solidFill>
          <a:latin typeface="Arial Narrow" pitchFamily="34" charset="0"/>
          <a:ea typeface="华文中宋" pitchFamily="2" charset="-122"/>
        </a:defRPr>
      </a:lvl8pPr>
      <a:lvl9pPr marL="1828800" algn="r" rtl="0" fontAlgn="base">
        <a:spcBef>
          <a:spcPct val="0"/>
        </a:spcBef>
        <a:spcAft>
          <a:spcPct val="0"/>
        </a:spcAft>
        <a:defRPr sz="4800" b="1" u="sng">
          <a:solidFill>
            <a:srgbClr val="FFFF00"/>
          </a:solidFill>
          <a:latin typeface="Arial Narrow" pitchFamily="34" charset="0"/>
          <a:ea typeface="华文中宋"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Font typeface="Times" panose="02020603050405020304" pitchFamily="18" charset="0"/>
        <a:buChar char="•"/>
        <a:defRPr sz="2800">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bg1"/>
          </a:solidFill>
          <a:latin typeface="+mn-lt"/>
          <a:ea typeface="+mn-ea"/>
        </a:defRPr>
      </a:lvl3pPr>
      <a:lvl4pPr marL="1600200" indent="-228600" algn="l" rtl="0" eaLnBrk="0" fontAlgn="base" hangingPunct="0">
        <a:spcBef>
          <a:spcPct val="20000"/>
        </a:spcBef>
        <a:spcAft>
          <a:spcPct val="0"/>
        </a:spcAft>
        <a:buChar char="–"/>
        <a:defRPr sz="2000">
          <a:solidFill>
            <a:schemeClr val="bg1"/>
          </a:solidFill>
          <a:latin typeface="+mn-lt"/>
          <a:ea typeface="+mn-ea"/>
        </a:defRPr>
      </a:lvl4pPr>
      <a:lvl5pPr marL="2057400" indent="-228600" algn="l" rtl="0" eaLnBrk="0" fontAlgn="base" hangingPunct="0">
        <a:spcBef>
          <a:spcPct val="20000"/>
        </a:spcBef>
        <a:spcAft>
          <a:spcPct val="0"/>
        </a:spcAft>
        <a:buChar char="»"/>
        <a:defRPr sz="2000">
          <a:solidFill>
            <a:schemeClr val="bg1"/>
          </a:solidFill>
          <a:latin typeface="+mn-lt"/>
          <a:ea typeface="+mn-ea"/>
        </a:defRPr>
      </a:lvl5pPr>
      <a:lvl6pPr marL="2514600" indent="-228600" algn="l" rtl="0" fontAlgn="base">
        <a:spcBef>
          <a:spcPct val="20000"/>
        </a:spcBef>
        <a:spcAft>
          <a:spcPct val="0"/>
        </a:spcAft>
        <a:buChar char="»"/>
        <a:defRPr sz="2000">
          <a:solidFill>
            <a:schemeClr val="bg1"/>
          </a:solidFill>
          <a:latin typeface="+mn-lt"/>
          <a:ea typeface="+mn-ea"/>
        </a:defRPr>
      </a:lvl6pPr>
      <a:lvl7pPr marL="2971800" indent="-228600" algn="l" rtl="0" fontAlgn="base">
        <a:spcBef>
          <a:spcPct val="20000"/>
        </a:spcBef>
        <a:spcAft>
          <a:spcPct val="0"/>
        </a:spcAft>
        <a:buChar char="»"/>
        <a:defRPr sz="2000">
          <a:solidFill>
            <a:schemeClr val="bg1"/>
          </a:solidFill>
          <a:latin typeface="+mn-lt"/>
          <a:ea typeface="+mn-ea"/>
        </a:defRPr>
      </a:lvl7pPr>
      <a:lvl8pPr marL="3429000" indent="-228600" algn="l" rtl="0" fontAlgn="base">
        <a:spcBef>
          <a:spcPct val="20000"/>
        </a:spcBef>
        <a:spcAft>
          <a:spcPct val="0"/>
        </a:spcAft>
        <a:buChar char="»"/>
        <a:defRPr sz="2000">
          <a:solidFill>
            <a:schemeClr val="bg1"/>
          </a:solidFill>
          <a:latin typeface="+mn-lt"/>
          <a:ea typeface="+mn-ea"/>
        </a:defRPr>
      </a:lvl8pPr>
      <a:lvl9pPr marL="3886200" indent="-228600" algn="l" rtl="0" fontAlgn="base">
        <a:spcBef>
          <a:spcPct val="20000"/>
        </a:spcBef>
        <a:spcAft>
          <a:spcPct val="0"/>
        </a:spcAft>
        <a:buChar char="»"/>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wmf"/><Relationship Id="rId4" Type="http://schemas.openxmlformats.org/officeDocument/2006/relationships/image" Target="../media/image32.wmf"/></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1.wmf"/></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slides/_rels/slide51.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wmf"/></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cdstm.cn/batch.download.php?aid=36842"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9.xml.rels><?xml version="1.0" encoding="UTF-8" standalone="yes"?>
<Relationships xmlns="http://schemas.openxmlformats.org/package/2006/relationships"><Relationship Id="rId2" Type="http://schemas.openxmlformats.org/officeDocument/2006/relationships/hyperlink" Target="http://var2.astro.cz/ET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7.wmf"/></Relationships>
</file>

<file path=ppt/slides/_rels/slide71.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35.xml"/><Relationship Id="rId4" Type="http://schemas.openxmlformats.org/officeDocument/2006/relationships/image" Target="../media/image82.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323850" y="692150"/>
            <a:ext cx="8534400" cy="685800"/>
          </a:xfrm>
        </p:spPr>
        <p:txBody>
          <a:bodyPr/>
          <a:lstStyle/>
          <a:p>
            <a:pPr algn="ctr" eaLnBrk="1" hangingPunct="1"/>
            <a:r>
              <a:rPr lang="zh-CN" altLang="en-US" dirty="0" smtClean="0">
                <a:latin typeface="华文中宋" panose="02010600040101010101" pitchFamily="2" charset="-122"/>
                <a:ea typeface="华文中宋" panose="02010600040101010101" pitchFamily="2" charset="-122"/>
              </a:rPr>
              <a:t>天文学导论（</a:t>
            </a:r>
            <a:r>
              <a:rPr lang="en-US" altLang="zh-CN" dirty="0" smtClean="0">
                <a:latin typeface="华文中宋" panose="02010600040101010101" pitchFamily="2" charset="-122"/>
                <a:ea typeface="华文中宋" panose="02010600040101010101" pitchFamily="2" charset="-122"/>
              </a:rPr>
              <a:t>II</a:t>
            </a:r>
            <a:r>
              <a:rPr lang="zh-CN" altLang="en-US" dirty="0" smtClean="0">
                <a:latin typeface="华文中宋" panose="02010600040101010101" pitchFamily="2" charset="-122"/>
                <a:ea typeface="华文中宋" panose="02010600040101010101" pitchFamily="2" charset="-122"/>
              </a:rPr>
              <a:t>）：行星</a:t>
            </a:r>
          </a:p>
        </p:txBody>
      </p:sp>
      <p:sp>
        <p:nvSpPr>
          <p:cNvPr id="15363" name="Rectangle 3"/>
          <p:cNvSpPr>
            <a:spLocks noGrp="1" noChangeArrowheads="1"/>
          </p:cNvSpPr>
          <p:nvPr>
            <p:ph type="body" idx="4294967295"/>
          </p:nvPr>
        </p:nvSpPr>
        <p:spPr>
          <a:xfrm>
            <a:off x="505322" y="2420888"/>
            <a:ext cx="8352928" cy="3096344"/>
          </a:xfrm>
        </p:spPr>
        <p:txBody>
          <a:bodyPr/>
          <a:lstStyle/>
          <a:p>
            <a:pPr eaLnBrk="1" hangingPunct="1">
              <a:buFont typeface="Wingdings" panose="05000000000000000000" pitchFamily="2" charset="2"/>
              <a:buNone/>
            </a:pPr>
            <a:r>
              <a:rPr lang="zh-CN" altLang="en-US" sz="3600" dirty="0" smtClean="0">
                <a:latin typeface="Arial" panose="020B0604020202020204" pitchFamily="34" charset="0"/>
              </a:rPr>
              <a:t>第</a:t>
            </a:r>
            <a:r>
              <a:rPr lang="en-US" altLang="zh-CN" sz="3600" dirty="0" smtClean="0">
                <a:latin typeface="Arial" panose="020B0604020202020204" pitchFamily="34" charset="0"/>
              </a:rPr>
              <a:t>4</a:t>
            </a:r>
            <a:r>
              <a:rPr lang="zh-CN" altLang="en-US" sz="3600" dirty="0" smtClean="0">
                <a:latin typeface="Arial" panose="020B0604020202020204" pitchFamily="34" charset="0"/>
              </a:rPr>
              <a:t>讲  行星系的诞生与演化</a:t>
            </a:r>
          </a:p>
          <a:p>
            <a:pPr eaLnBrk="1" hangingPunct="1">
              <a:buFont typeface="Wingdings" panose="05000000000000000000" pitchFamily="2" charset="2"/>
              <a:buNone/>
            </a:pPr>
            <a:r>
              <a:rPr lang="zh-CN" altLang="en-US" sz="3600" dirty="0" smtClean="0">
                <a:latin typeface="Arial" panose="020B0604020202020204" pitchFamily="34" charset="0"/>
              </a:rPr>
              <a:t>第</a:t>
            </a:r>
            <a:r>
              <a:rPr lang="en-US" altLang="zh-CN" sz="3600" dirty="0" smtClean="0">
                <a:latin typeface="Arial" panose="020B0604020202020204" pitchFamily="34" charset="0"/>
              </a:rPr>
              <a:t>5</a:t>
            </a:r>
            <a:r>
              <a:rPr lang="zh-CN" altLang="en-US" sz="3600" dirty="0" smtClean="0">
                <a:latin typeface="Arial" panose="020B0604020202020204" pitchFamily="34" charset="0"/>
              </a:rPr>
              <a:t>讲  类地行星与月球（</a:t>
            </a:r>
            <a:r>
              <a:rPr lang="zh-CN" altLang="en-US" sz="3600" dirty="0" smtClean="0">
                <a:solidFill>
                  <a:srgbClr val="FFFF00"/>
                </a:solidFill>
                <a:latin typeface="Arial" panose="020B0604020202020204" pitchFamily="34" charset="0"/>
              </a:rPr>
              <a:t>自学</a:t>
            </a:r>
            <a:r>
              <a:rPr lang="zh-CN" altLang="en-US" sz="3600" dirty="0" smtClean="0">
                <a:latin typeface="Arial" panose="020B0604020202020204" pitchFamily="34" charset="0"/>
              </a:rPr>
              <a:t>）</a:t>
            </a:r>
          </a:p>
          <a:p>
            <a:pPr eaLnBrk="1" hangingPunct="1">
              <a:buNone/>
            </a:pPr>
            <a:r>
              <a:rPr lang="zh-CN" altLang="en-US" sz="3600" dirty="0" smtClean="0">
                <a:latin typeface="Arial" panose="020B0604020202020204" pitchFamily="34" charset="0"/>
              </a:rPr>
              <a:t>第</a:t>
            </a:r>
            <a:r>
              <a:rPr lang="en-US" altLang="zh-CN" sz="3600" dirty="0" smtClean="0">
                <a:latin typeface="Arial" panose="020B0604020202020204" pitchFamily="34" charset="0"/>
              </a:rPr>
              <a:t>6</a:t>
            </a:r>
            <a:r>
              <a:rPr lang="zh-CN" altLang="en-US" sz="3600" dirty="0" smtClean="0">
                <a:latin typeface="Arial" panose="020B0604020202020204" pitchFamily="34" charset="0"/>
              </a:rPr>
              <a:t>讲  巨行星与太阳系中的</a:t>
            </a:r>
            <a:r>
              <a:rPr lang="zh-CN" altLang="en-US" sz="3600" dirty="0">
                <a:latin typeface="Arial" panose="020B0604020202020204" pitchFamily="34" charset="0"/>
              </a:rPr>
              <a:t>卫星（</a:t>
            </a:r>
            <a:r>
              <a:rPr lang="zh-CN" altLang="en-US" sz="3600" dirty="0">
                <a:solidFill>
                  <a:srgbClr val="FFFF00"/>
                </a:solidFill>
                <a:latin typeface="Arial" panose="020B0604020202020204" pitchFamily="34" charset="0"/>
              </a:rPr>
              <a:t>自学</a:t>
            </a:r>
            <a:r>
              <a:rPr lang="zh-CN" altLang="en-US" sz="3600" dirty="0" smtClean="0">
                <a:latin typeface="Arial" panose="020B0604020202020204" pitchFamily="34" charset="0"/>
              </a:rPr>
              <a:t>）</a:t>
            </a:r>
          </a:p>
          <a:p>
            <a:pPr eaLnBrk="1" hangingPunct="1">
              <a:buNone/>
            </a:pPr>
            <a:r>
              <a:rPr lang="zh-CN" altLang="en-US" sz="3600" dirty="0" smtClean="0">
                <a:latin typeface="Arial" panose="020B0604020202020204" pitchFamily="34" charset="0"/>
              </a:rPr>
              <a:t>第</a:t>
            </a:r>
            <a:r>
              <a:rPr lang="en-US" altLang="zh-CN" sz="3600" dirty="0" smtClean="0">
                <a:latin typeface="Arial" panose="020B0604020202020204" pitchFamily="34" charset="0"/>
              </a:rPr>
              <a:t>7</a:t>
            </a:r>
            <a:r>
              <a:rPr lang="zh-CN" altLang="en-US" sz="3600" dirty="0" smtClean="0">
                <a:latin typeface="Arial" panose="020B0604020202020204" pitchFamily="34" charset="0"/>
              </a:rPr>
              <a:t>讲  矮行星和小太阳系</a:t>
            </a:r>
            <a:r>
              <a:rPr lang="zh-CN" altLang="en-US" sz="3600" dirty="0">
                <a:latin typeface="Arial" panose="020B0604020202020204" pitchFamily="34" charset="0"/>
              </a:rPr>
              <a:t>天体（</a:t>
            </a:r>
            <a:r>
              <a:rPr lang="zh-CN" altLang="en-US" sz="3600" dirty="0">
                <a:solidFill>
                  <a:srgbClr val="FFFF00"/>
                </a:solidFill>
                <a:latin typeface="Arial" panose="020B0604020202020204" pitchFamily="34" charset="0"/>
              </a:rPr>
              <a:t>自学</a:t>
            </a:r>
            <a:r>
              <a:rPr lang="zh-CN" altLang="en-US" sz="3600" dirty="0">
                <a:latin typeface="Arial" panose="020B0604020202020204" pitchFamily="34" charset="0"/>
              </a:rPr>
              <a:t>）</a:t>
            </a:r>
          </a:p>
          <a:p>
            <a:pPr eaLnBrk="1" hangingPunct="1">
              <a:buFont typeface="Wingdings" panose="05000000000000000000" pitchFamily="2" charset="2"/>
              <a:buNone/>
            </a:pPr>
            <a:endParaRPr lang="zh-CN" altLang="en-US" sz="3600" dirty="0" smtClean="0">
              <a:latin typeface="Arial" panose="020B0604020202020204" pitchFamily="34" charset="0"/>
            </a:endParaRPr>
          </a:p>
          <a:p>
            <a:pPr eaLnBrk="1" hangingPunct="1">
              <a:buFont typeface="Wingdings" panose="05000000000000000000" pitchFamily="2" charset="2"/>
              <a:buNone/>
            </a:pPr>
            <a:endParaRPr lang="zh-CN" altLang="en-US" sz="3600" dirty="0" smtClean="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p:txBody>
          <a:bodyPr/>
          <a:lstStyle/>
          <a:p>
            <a:pPr algn="ctr"/>
            <a:r>
              <a:rPr lang="zh-CN" altLang="en-US" sz="4400" b="0" dirty="0" smtClean="0"/>
              <a:t>行星科学家</a:t>
            </a:r>
          </a:p>
        </p:txBody>
      </p:sp>
      <p:sp>
        <p:nvSpPr>
          <p:cNvPr id="30723" name="Rectangle 3"/>
          <p:cNvSpPr>
            <a:spLocks noGrp="1" noChangeArrowheads="1"/>
          </p:cNvSpPr>
          <p:nvPr>
            <p:ph type="body" idx="4294967295"/>
          </p:nvPr>
        </p:nvSpPr>
        <p:spPr>
          <a:xfrm>
            <a:off x="228600" y="1340768"/>
            <a:ext cx="8763000" cy="5060032"/>
          </a:xfrm>
        </p:spPr>
        <p:txBody>
          <a:bodyPr/>
          <a:lstStyle/>
          <a:p>
            <a:r>
              <a:rPr lang="zh-CN" altLang="en-US" dirty="0" smtClean="0"/>
              <a:t>根据观测到的当今太阳系的结构，行星科学家推测出太阳系早期的一些特征</a:t>
            </a:r>
          </a:p>
          <a:p>
            <a:pPr lvl="1"/>
            <a:r>
              <a:rPr lang="zh-CN" altLang="en-US" dirty="0" smtClean="0"/>
              <a:t>所有行星轨道基本位于同一平面内，表明早期太阳系必定是扁平的</a:t>
            </a:r>
          </a:p>
          <a:p>
            <a:pPr lvl="1"/>
            <a:r>
              <a:rPr lang="zh-CN" altLang="en-US" dirty="0" smtClean="0"/>
              <a:t>所有行星公转方向与太阳自转方向相同，说明形成行星的物质必定沿相同方向围绕太阳转动</a:t>
            </a:r>
            <a:endParaRPr lang="en-US" altLang="zh-CN" dirty="0" smtClean="0">
              <a:solidFill>
                <a:srgbClr val="00FF00"/>
              </a:solidFill>
            </a:endParaRPr>
          </a:p>
          <a:p>
            <a:pPr lvl="1"/>
            <a:endParaRPr lang="en-US" altLang="zh-CN" dirty="0" smtClean="0">
              <a:solidFill>
                <a:srgbClr val="00FF00"/>
              </a:solidFill>
            </a:endParaRPr>
          </a:p>
          <a:p>
            <a:r>
              <a:rPr lang="zh-CN" altLang="en-US" dirty="0" smtClean="0"/>
              <a:t>太阳系源自一个转动的盘</a:t>
            </a:r>
            <a:endParaRPr lang="en-US" altLang="zh-CN" dirty="0" smtClean="0">
              <a:solidFill>
                <a:srgbClr val="00FF00"/>
              </a:solidFill>
            </a:endParaRPr>
          </a:p>
          <a:p>
            <a:pPr lvl="1"/>
            <a:r>
              <a:rPr lang="zh-CN" altLang="en-US" dirty="0" smtClean="0"/>
              <a:t>（不规则性</a:t>
            </a:r>
            <a:r>
              <a:rPr lang="en-US" altLang="zh-CN" dirty="0" smtClean="0"/>
              <a:t>—</a:t>
            </a:r>
            <a:r>
              <a:rPr lang="zh-CN" altLang="en-US" dirty="0" smtClean="0"/>
              <a:t>由随机过程解释）</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r>
              <a:rPr lang="zh-CN" altLang="en-US" sz="4400" b="0" dirty="0" smtClean="0"/>
              <a:t>地球化学家和地质学家</a:t>
            </a:r>
          </a:p>
        </p:txBody>
      </p:sp>
      <p:sp>
        <p:nvSpPr>
          <p:cNvPr id="32771" name="Rectangle 3"/>
          <p:cNvSpPr>
            <a:spLocks noGrp="1" noChangeArrowheads="1"/>
          </p:cNvSpPr>
          <p:nvPr>
            <p:ph type="body" idx="4294967295"/>
          </p:nvPr>
        </p:nvSpPr>
        <p:spPr>
          <a:xfrm>
            <a:off x="250825" y="1125538"/>
            <a:ext cx="8763000" cy="1584563"/>
          </a:xfrm>
        </p:spPr>
        <p:txBody>
          <a:bodyPr/>
          <a:lstStyle/>
          <a:p>
            <a:r>
              <a:rPr lang="zh-CN" altLang="en-US" dirty="0" smtClean="0">
                <a:solidFill>
                  <a:srgbClr val="FFFF00"/>
                </a:solidFill>
              </a:rPr>
              <a:t>陨石</a:t>
            </a:r>
            <a:r>
              <a:rPr lang="zh-CN" altLang="en-US" dirty="0" smtClean="0"/>
              <a:t>是落到地球表面的年轻太阳系的遗留碎片，其结构清晰地表明，陨石（行星）是由许多小块物质粘合</a:t>
            </a:r>
            <a:r>
              <a:rPr lang="zh-CN" altLang="en-US" dirty="0"/>
              <a:t>而成</a:t>
            </a:r>
            <a:r>
              <a:rPr lang="zh-CN" altLang="en-US" dirty="0" smtClean="0"/>
              <a:t>的</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068960"/>
            <a:ext cx="5220072" cy="3003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8427" name="Picture 11" descr="u=2526358897,4053925236&amp;fm=21&amp;g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4361337"/>
            <a:ext cx="27908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8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pPr algn="ctr"/>
            <a:r>
              <a:rPr lang="zh-CN" altLang="en-US" sz="4400" b="0" dirty="0" smtClean="0"/>
              <a:t>早期的太阳系</a:t>
            </a:r>
            <a:r>
              <a:rPr lang="zh-CN" altLang="en-US" sz="4400" b="0" dirty="0"/>
              <a:t>图景</a:t>
            </a:r>
            <a:endParaRPr lang="zh-CN" altLang="en-US" sz="4400" b="0" dirty="0" smtClean="0"/>
          </a:p>
        </p:txBody>
      </p:sp>
      <p:sp>
        <p:nvSpPr>
          <p:cNvPr id="36867" name="内容占位符 2"/>
          <p:cNvSpPr>
            <a:spLocks noGrp="1"/>
          </p:cNvSpPr>
          <p:nvPr>
            <p:ph idx="1"/>
          </p:nvPr>
        </p:nvSpPr>
        <p:spPr>
          <a:xfrm>
            <a:off x="152400" y="1628800"/>
            <a:ext cx="8763000" cy="3230488"/>
          </a:xfrm>
        </p:spPr>
        <p:txBody>
          <a:bodyPr/>
          <a:lstStyle/>
          <a:p>
            <a:r>
              <a:rPr lang="zh-CN" altLang="en-US" dirty="0"/>
              <a:t>年轻太阳被一个扁平的气体尘埃盘环绕。这个旋转的气体尘埃盘为形成太阳系天体提供了原材料。太阳系的大天体成长于小物体的</a:t>
            </a:r>
            <a:r>
              <a:rPr lang="zh-CN" altLang="en-US" dirty="0" smtClean="0"/>
              <a:t>聚合。</a:t>
            </a:r>
            <a:endParaRPr lang="en-US" altLang="zh-CN" dirty="0" smtClean="0"/>
          </a:p>
          <a:p>
            <a:r>
              <a:rPr lang="zh-CN" altLang="en-US" dirty="0" smtClean="0"/>
              <a:t>形成行星的转动盘正是伴随形成太阳的那个盘所遗留下的。构成太阳系的天体（地球）是由坍缩形成太阳的星际云的剩余物质演化而来的</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pPr algn="ctr"/>
            <a:r>
              <a:rPr lang="en-US" altLang="zh-CN" dirty="0" smtClean="0">
                <a:latin typeface="Arial" panose="020B0604020202020204" pitchFamily="34" charset="0"/>
              </a:rPr>
              <a:t>2</a:t>
            </a:r>
            <a:r>
              <a:rPr lang="zh-CN" altLang="en-US" dirty="0" smtClean="0">
                <a:latin typeface="Arial" panose="020B0604020202020204" pitchFamily="34" charset="0"/>
              </a:rPr>
              <a:t>、太阳系开始于一个盘</a:t>
            </a:r>
          </a:p>
        </p:txBody>
      </p:sp>
      <p:sp>
        <p:nvSpPr>
          <p:cNvPr id="37891" name="Rectangle 3"/>
          <p:cNvSpPr>
            <a:spLocks noGrp="1" noChangeArrowheads="1"/>
          </p:cNvSpPr>
          <p:nvPr>
            <p:ph type="body" idx="4294967295"/>
          </p:nvPr>
        </p:nvSpPr>
        <p:spPr>
          <a:xfrm>
            <a:off x="228600" y="1341438"/>
            <a:ext cx="8763000" cy="2159570"/>
          </a:xfrm>
        </p:spPr>
        <p:txBody>
          <a:bodyPr/>
          <a:lstStyle/>
          <a:p>
            <a:pPr>
              <a:lnSpc>
                <a:spcPct val="90000"/>
              </a:lnSpc>
            </a:pPr>
            <a:r>
              <a:rPr lang="en-US" altLang="zh-CN" dirty="0" smtClean="0"/>
              <a:t>~50</a:t>
            </a:r>
            <a:r>
              <a:rPr lang="zh-CN" altLang="en-US" dirty="0" smtClean="0"/>
              <a:t>亿年前的太阳，还是一个</a:t>
            </a:r>
            <a:r>
              <a:rPr lang="zh-CN" altLang="en-US" dirty="0" smtClean="0">
                <a:solidFill>
                  <a:srgbClr val="FFFF00"/>
                </a:solidFill>
              </a:rPr>
              <a:t>原太阳 </a:t>
            </a:r>
            <a:r>
              <a:rPr lang="en-US" altLang="zh-CN" dirty="0" smtClean="0">
                <a:solidFill>
                  <a:srgbClr val="FFFF00"/>
                </a:solidFill>
              </a:rPr>
              <a:t>[</a:t>
            </a:r>
            <a:r>
              <a:rPr lang="zh-CN" altLang="en-US" dirty="0" smtClean="0">
                <a:solidFill>
                  <a:srgbClr val="FFFF00"/>
                </a:solidFill>
              </a:rPr>
              <a:t>原恒星</a:t>
            </a:r>
            <a:r>
              <a:rPr lang="en-US" altLang="zh-CN" dirty="0" smtClean="0">
                <a:solidFill>
                  <a:srgbClr val="FFFF00"/>
                </a:solidFill>
              </a:rPr>
              <a:t>]</a:t>
            </a:r>
            <a:endParaRPr lang="zh-CN" altLang="en-US" dirty="0" smtClean="0"/>
          </a:p>
          <a:p>
            <a:pPr>
              <a:lnSpc>
                <a:spcPct val="90000"/>
              </a:lnSpc>
            </a:pPr>
            <a:r>
              <a:rPr lang="zh-CN" altLang="en-US" dirty="0" smtClean="0"/>
              <a:t>围绕原太阳的是一个扁平的公转的气体尘埃盘，称为</a:t>
            </a:r>
            <a:r>
              <a:rPr lang="zh-CN" altLang="en-US" dirty="0" smtClean="0">
                <a:solidFill>
                  <a:srgbClr val="FFFF00"/>
                </a:solidFill>
              </a:rPr>
              <a:t>原行星盘</a:t>
            </a:r>
            <a:r>
              <a:rPr lang="zh-CN" altLang="en-US" dirty="0" smtClean="0"/>
              <a:t>，其质量不到原</a:t>
            </a:r>
            <a:r>
              <a:rPr lang="zh-CN" altLang="en-US" dirty="0"/>
              <a:t>太阳</a:t>
            </a:r>
            <a:r>
              <a:rPr lang="zh-CN" altLang="en-US" dirty="0" smtClean="0"/>
              <a:t>的</a:t>
            </a:r>
            <a:r>
              <a:rPr lang="en-US" altLang="zh-CN" dirty="0" smtClean="0"/>
              <a:t>1%</a:t>
            </a:r>
          </a:p>
          <a:p>
            <a:pPr>
              <a:lnSpc>
                <a:spcPct val="90000"/>
              </a:lnSpc>
            </a:pPr>
            <a:r>
              <a:rPr lang="zh-CN" altLang="en-US" dirty="0" smtClean="0"/>
              <a:t>坍缩星云的引力势能转化为热能与辐射</a:t>
            </a:r>
            <a:endParaRPr lang="en-US" altLang="zh-CN" dirty="0" smtClean="0"/>
          </a:p>
        </p:txBody>
      </p:sp>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573463"/>
            <a:ext cx="8820150" cy="275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p:txBody>
          <a:bodyPr/>
          <a:lstStyle/>
          <a:p>
            <a:pPr algn="ctr"/>
            <a:r>
              <a:rPr lang="zh-CN" altLang="en-US" sz="4000" b="0" dirty="0" smtClean="0"/>
              <a:t>新发现：金牛座</a:t>
            </a:r>
            <a:r>
              <a:rPr lang="en-US" altLang="zh-CN" sz="4000" b="0" dirty="0" smtClean="0"/>
              <a:t>HL</a:t>
            </a:r>
            <a:r>
              <a:rPr lang="zh-CN" altLang="en-US" sz="4000" b="0" dirty="0" smtClean="0"/>
              <a:t>及其原行星盘</a:t>
            </a:r>
          </a:p>
        </p:txBody>
      </p:sp>
      <p:pic>
        <p:nvPicPr>
          <p:cNvPr id="39939" name="Picture 7" descr="453_57008_2332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1268413"/>
            <a:ext cx="5305425"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3"/>
          <p:cNvSpPr>
            <a:spLocks noGrp="1" noChangeArrowheads="1"/>
          </p:cNvSpPr>
          <p:nvPr>
            <p:ph type="body" idx="4294967295"/>
          </p:nvPr>
        </p:nvSpPr>
        <p:spPr>
          <a:xfrm>
            <a:off x="250825" y="1628775"/>
            <a:ext cx="4776788" cy="3654425"/>
          </a:xfrm>
        </p:spPr>
        <p:txBody>
          <a:bodyPr/>
          <a:lstStyle/>
          <a:p>
            <a:r>
              <a:rPr lang="zh-CN" altLang="en-US" dirty="0" smtClean="0"/>
              <a:t>已在银河系的许多原恒星周围观测到</a:t>
            </a:r>
            <a:r>
              <a:rPr lang="zh-CN" altLang="en-US" dirty="0" smtClean="0">
                <a:solidFill>
                  <a:srgbClr val="FFFF00"/>
                </a:solidFill>
              </a:rPr>
              <a:t>原行星盘</a:t>
            </a:r>
            <a:endParaRPr lang="en-US" altLang="zh-CN" dirty="0" smtClean="0"/>
          </a:p>
          <a:p>
            <a:endParaRPr lang="en-US" altLang="zh-CN" dirty="0" smtClean="0"/>
          </a:p>
          <a:p>
            <a:r>
              <a:rPr lang="zh-CN" altLang="en-US" dirty="0" smtClean="0"/>
              <a:t>年轻的</a:t>
            </a:r>
            <a:r>
              <a:rPr lang="zh-CN" altLang="en-US" dirty="0" smtClean="0">
                <a:solidFill>
                  <a:srgbClr val="FFFF00"/>
                </a:solidFill>
              </a:rPr>
              <a:t>金牛座</a:t>
            </a:r>
            <a:r>
              <a:rPr lang="en-US" altLang="zh-CN" dirty="0" smtClean="0">
                <a:solidFill>
                  <a:srgbClr val="FFFF00"/>
                </a:solidFill>
              </a:rPr>
              <a:t>T</a:t>
            </a:r>
            <a:r>
              <a:rPr lang="zh-CN" altLang="en-US" dirty="0" smtClean="0">
                <a:solidFill>
                  <a:srgbClr val="FFFF00"/>
                </a:solidFill>
              </a:rPr>
              <a:t>型星</a:t>
            </a:r>
          </a:p>
          <a:p>
            <a:pPr lvl="1"/>
            <a:r>
              <a:rPr lang="zh-CN" altLang="en-US" dirty="0" smtClean="0"/>
              <a:t>距离</a:t>
            </a:r>
            <a:r>
              <a:rPr lang="en-US" altLang="zh-CN" dirty="0" smtClean="0"/>
              <a:t>~450</a:t>
            </a:r>
            <a:r>
              <a:rPr lang="zh-CN" altLang="en-US" dirty="0" smtClean="0"/>
              <a:t>光年</a:t>
            </a:r>
            <a:endParaRPr lang="en-US" altLang="zh-CN" dirty="0" smtClean="0"/>
          </a:p>
          <a:p>
            <a:pPr lvl="1"/>
            <a:r>
              <a:rPr lang="zh-CN" altLang="en-US" dirty="0" smtClean="0"/>
              <a:t>年龄</a:t>
            </a:r>
            <a:r>
              <a:rPr lang="en-US" altLang="zh-CN" dirty="0" smtClean="0"/>
              <a:t>&lt;100</a:t>
            </a:r>
            <a:r>
              <a:rPr lang="zh-CN" altLang="en-US" dirty="0" smtClean="0"/>
              <a:t>万年</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algn="l"/>
            <a:r>
              <a:rPr lang="zh-CN" altLang="en-US" sz="3600" b="0" dirty="0" smtClean="0"/>
              <a:t>思考：为什么看见尘埃盘而看不见行星？</a:t>
            </a:r>
          </a:p>
        </p:txBody>
      </p:sp>
      <p:sp>
        <p:nvSpPr>
          <p:cNvPr id="43011" name="内容占位符 2"/>
          <p:cNvSpPr>
            <a:spLocks noGrp="1"/>
          </p:cNvSpPr>
          <p:nvPr>
            <p:ph idx="1"/>
          </p:nvPr>
        </p:nvSpPr>
        <p:spPr/>
        <p:txBody>
          <a:bodyPr/>
          <a:lstStyle/>
          <a:p>
            <a:endParaRPr lang="zh-CN" altLang="en-US" smtClean="0"/>
          </a:p>
        </p:txBody>
      </p:sp>
      <p:pic>
        <p:nvPicPr>
          <p:cNvPr id="4301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4136"/>
            <a:ext cx="914400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p:txBody>
          <a:bodyPr/>
          <a:lstStyle/>
          <a:p>
            <a:pPr algn="ctr"/>
            <a:r>
              <a:rPr lang="zh-CN" altLang="en-US" sz="4000" b="0" dirty="0"/>
              <a:t>形成原行星盘</a:t>
            </a:r>
            <a:r>
              <a:rPr lang="zh-CN" altLang="en-US" sz="4000" b="0" dirty="0" smtClean="0"/>
              <a:t>的关键在角动量</a:t>
            </a:r>
          </a:p>
        </p:txBody>
      </p:sp>
      <p:sp>
        <p:nvSpPr>
          <p:cNvPr id="45059" name="Rectangle 3"/>
          <p:cNvSpPr>
            <a:spLocks noGrp="1" noChangeArrowheads="1"/>
          </p:cNvSpPr>
          <p:nvPr>
            <p:ph type="body" idx="4294967295"/>
          </p:nvPr>
        </p:nvSpPr>
        <p:spPr>
          <a:xfrm>
            <a:off x="228601" y="1484784"/>
            <a:ext cx="5351512" cy="4752528"/>
          </a:xfrm>
        </p:spPr>
        <p:txBody>
          <a:bodyPr/>
          <a:lstStyle/>
          <a:p>
            <a:pPr>
              <a:lnSpc>
                <a:spcPct val="90000"/>
              </a:lnSpc>
            </a:pPr>
            <a:r>
              <a:rPr lang="zh-CN" altLang="en-US" dirty="0" smtClean="0">
                <a:solidFill>
                  <a:srgbClr val="FFFF00"/>
                </a:solidFill>
              </a:rPr>
              <a:t>角动量</a:t>
            </a:r>
            <a:r>
              <a:rPr lang="zh-CN" altLang="en-US" dirty="0" smtClean="0"/>
              <a:t>的大小依赖于</a:t>
            </a:r>
          </a:p>
          <a:p>
            <a:pPr lvl="1">
              <a:lnSpc>
                <a:spcPct val="90000"/>
              </a:lnSpc>
            </a:pPr>
            <a:r>
              <a:rPr lang="zh-CN" altLang="en-US" dirty="0" smtClean="0"/>
              <a:t>物体转的快慢</a:t>
            </a:r>
          </a:p>
          <a:p>
            <a:pPr lvl="1">
              <a:lnSpc>
                <a:spcPct val="90000"/>
              </a:lnSpc>
            </a:pPr>
            <a:r>
              <a:rPr lang="zh-CN" altLang="en-US" dirty="0" smtClean="0"/>
              <a:t>物体的质量</a:t>
            </a:r>
          </a:p>
          <a:p>
            <a:pPr lvl="1">
              <a:lnSpc>
                <a:spcPct val="90000"/>
              </a:lnSpc>
            </a:pPr>
            <a:r>
              <a:rPr lang="zh-CN" altLang="en-US" dirty="0" smtClean="0"/>
              <a:t>物体质量分布的致密程度</a:t>
            </a:r>
          </a:p>
          <a:p>
            <a:pPr>
              <a:lnSpc>
                <a:spcPct val="90000"/>
              </a:lnSpc>
            </a:pPr>
            <a:endParaRPr lang="en-US" altLang="zh-CN" dirty="0" smtClean="0">
              <a:solidFill>
                <a:srgbClr val="FFFF00"/>
              </a:solidFill>
            </a:endParaRPr>
          </a:p>
          <a:p>
            <a:pPr>
              <a:lnSpc>
                <a:spcPct val="90000"/>
              </a:lnSpc>
            </a:pPr>
            <a:r>
              <a:rPr lang="zh-CN" altLang="en-US" dirty="0" smtClean="0">
                <a:solidFill>
                  <a:srgbClr val="FFFF00"/>
                </a:solidFill>
              </a:rPr>
              <a:t>角动量守恒定律</a:t>
            </a:r>
            <a:r>
              <a:rPr lang="zh-CN" altLang="en-US" dirty="0" smtClean="0"/>
              <a:t>：在没有外力作用下，一个物体（体系）的角动量保持不变</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844824"/>
            <a:ext cx="2269860" cy="296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endParaRPr lang="zh-CN" altLang="en-US" smtClean="0"/>
          </a:p>
        </p:txBody>
      </p:sp>
      <p:sp>
        <p:nvSpPr>
          <p:cNvPr id="47107" name="Rectangle 3"/>
          <p:cNvSpPr>
            <a:spLocks noGrp="1" noChangeArrowheads="1"/>
          </p:cNvSpPr>
          <p:nvPr>
            <p:ph type="body" idx="1"/>
          </p:nvPr>
        </p:nvSpPr>
        <p:spPr>
          <a:xfrm>
            <a:off x="228600" y="1143000"/>
            <a:ext cx="4775200" cy="5257800"/>
          </a:xfrm>
        </p:spPr>
        <p:txBody>
          <a:bodyPr/>
          <a:lstStyle/>
          <a:p>
            <a:pPr eaLnBrk="1" hangingPunct="1"/>
            <a:r>
              <a:rPr lang="zh-CN" altLang="en-US" dirty="0" smtClean="0">
                <a:solidFill>
                  <a:srgbClr val="FFFF00"/>
                </a:solidFill>
              </a:rPr>
              <a:t>轨道角动量</a:t>
            </a:r>
            <a:r>
              <a:rPr lang="zh-CN" altLang="en-US" dirty="0" smtClean="0"/>
              <a:t>是指一个物体围绕一个点转动所具有的角动量。比如木星围绕太阳公转的轨道角动量为</a:t>
            </a:r>
          </a:p>
          <a:p>
            <a:pPr eaLnBrk="1" hangingPunct="1"/>
            <a:endParaRPr lang="zh-CN" altLang="en-US" dirty="0" smtClean="0"/>
          </a:p>
        </p:txBody>
      </p:sp>
      <p:pic>
        <p:nvPicPr>
          <p:cNvPr id="47108" name="Picture 4" descr="angm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25538"/>
            <a:ext cx="3805238" cy="2540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710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365625"/>
            <a:ext cx="7862888" cy="111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4294967295"/>
          </p:nvPr>
        </p:nvSpPr>
        <p:spPr>
          <a:xfrm>
            <a:off x="250825" y="548679"/>
            <a:ext cx="8763000" cy="5975945"/>
          </a:xfrm>
        </p:spPr>
        <p:txBody>
          <a:bodyPr/>
          <a:lstStyle/>
          <a:p>
            <a:pPr>
              <a:lnSpc>
                <a:spcPct val="90000"/>
              </a:lnSpc>
            </a:pPr>
            <a:r>
              <a:rPr lang="zh-CN" altLang="en-US" dirty="0" smtClean="0">
                <a:solidFill>
                  <a:srgbClr val="FFFF00"/>
                </a:solidFill>
              </a:rPr>
              <a:t>自旋角动量</a:t>
            </a:r>
            <a:r>
              <a:rPr lang="zh-CN" altLang="en-US" dirty="0" smtClean="0"/>
              <a:t>是指一个自旋物体自身所拥有的角动量。一个均匀球体的自旋角动量为</a:t>
            </a:r>
          </a:p>
          <a:p>
            <a:pPr>
              <a:lnSpc>
                <a:spcPct val="90000"/>
              </a:lnSpc>
            </a:pPr>
            <a:endParaRPr lang="zh-CN" altLang="en-US" dirty="0" smtClean="0"/>
          </a:p>
          <a:p>
            <a:pPr>
              <a:lnSpc>
                <a:spcPct val="90000"/>
              </a:lnSpc>
            </a:pPr>
            <a:endParaRPr lang="zh-CN" altLang="en-US" dirty="0" smtClean="0"/>
          </a:p>
          <a:p>
            <a:pPr>
              <a:lnSpc>
                <a:spcPct val="90000"/>
              </a:lnSpc>
            </a:pPr>
            <a:r>
              <a:rPr lang="zh-CN" altLang="en-US" dirty="0" smtClean="0"/>
              <a:t>太阳的自旋角动量为</a:t>
            </a:r>
          </a:p>
          <a:p>
            <a:pPr>
              <a:lnSpc>
                <a:spcPct val="90000"/>
              </a:lnSpc>
            </a:pPr>
            <a:endParaRPr lang="zh-CN" altLang="en-US" dirty="0" smtClean="0"/>
          </a:p>
          <a:p>
            <a:pPr>
              <a:lnSpc>
                <a:spcPct val="90000"/>
              </a:lnSpc>
            </a:pPr>
            <a:endParaRPr lang="zh-CN" altLang="en-US" dirty="0" smtClean="0"/>
          </a:p>
          <a:p>
            <a:pPr marL="0" indent="0">
              <a:lnSpc>
                <a:spcPct val="90000"/>
              </a:lnSpc>
              <a:buNone/>
            </a:pPr>
            <a:endParaRPr lang="en-US" altLang="zh-CN" dirty="0" smtClean="0">
              <a:solidFill>
                <a:srgbClr val="00FF00"/>
              </a:solidFill>
            </a:endParaRPr>
          </a:p>
          <a:p>
            <a:pPr>
              <a:lnSpc>
                <a:spcPct val="90000"/>
              </a:lnSpc>
            </a:pPr>
            <a:r>
              <a:rPr lang="zh-CN" altLang="en-US" dirty="0" smtClean="0">
                <a:solidFill>
                  <a:srgbClr val="00FF00"/>
                </a:solidFill>
              </a:rPr>
              <a:t>木星的轨道角动量</a:t>
            </a:r>
            <a:r>
              <a:rPr lang="en-US" altLang="zh-CN" dirty="0" smtClean="0">
                <a:solidFill>
                  <a:srgbClr val="00FF00"/>
                </a:solidFill>
              </a:rPr>
              <a:t>~</a:t>
            </a:r>
            <a:r>
              <a:rPr lang="zh-CN" altLang="en-US" dirty="0" smtClean="0">
                <a:solidFill>
                  <a:srgbClr val="00FF00"/>
                </a:solidFill>
              </a:rPr>
              <a:t>太阳的自旋角动量的</a:t>
            </a:r>
            <a:r>
              <a:rPr lang="en-US" altLang="zh-CN" dirty="0" smtClean="0">
                <a:solidFill>
                  <a:srgbClr val="00FF00"/>
                </a:solidFill>
              </a:rPr>
              <a:t>17</a:t>
            </a:r>
            <a:r>
              <a:rPr lang="zh-CN" altLang="en-US" dirty="0" smtClean="0">
                <a:solidFill>
                  <a:srgbClr val="00FF00"/>
                </a:solidFill>
              </a:rPr>
              <a:t>倍</a:t>
            </a:r>
          </a:p>
          <a:p>
            <a:pPr>
              <a:lnSpc>
                <a:spcPct val="90000"/>
              </a:lnSpc>
            </a:pPr>
            <a:r>
              <a:rPr lang="zh-CN" altLang="en-US" dirty="0" smtClean="0">
                <a:solidFill>
                  <a:srgbClr val="00FF00"/>
                </a:solidFill>
              </a:rPr>
              <a:t>早期太阳系的角动量集中在原行星盘上，而现在太阳系的角动量集中在大行星上</a:t>
            </a:r>
          </a:p>
        </p:txBody>
      </p:sp>
      <p:pic>
        <p:nvPicPr>
          <p:cNvPr id="491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291" y="1700808"/>
            <a:ext cx="24193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59" y="3280866"/>
            <a:ext cx="6469063" cy="130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endParaRPr lang="zh-CN" altLang="en-US" sz="4400" b="0" smtClean="0"/>
          </a:p>
        </p:txBody>
      </p:sp>
      <p:sp>
        <p:nvSpPr>
          <p:cNvPr id="51203" name="Rectangle 3"/>
          <p:cNvSpPr>
            <a:spLocks noGrp="1" noChangeArrowheads="1"/>
          </p:cNvSpPr>
          <p:nvPr>
            <p:ph type="body" idx="1"/>
          </p:nvPr>
        </p:nvSpPr>
        <p:spPr/>
        <p:txBody>
          <a:bodyPr/>
          <a:lstStyle/>
          <a:p>
            <a:pPr eaLnBrk="1" hangingPunct="1">
              <a:defRPr/>
            </a:pPr>
            <a:r>
              <a:rPr lang="zh-CN" altLang="en-US" dirty="0" smtClean="0"/>
              <a:t>一个坍缩球体为了保持自旋角动量不变，它的转动速度 </a:t>
            </a:r>
            <a:r>
              <a:rPr lang="en-US" altLang="zh-CN" dirty="0" smtClean="0"/>
              <a:t>[</a:t>
            </a:r>
            <a:r>
              <a:rPr lang="zh-CN" altLang="en-US" dirty="0" smtClean="0"/>
              <a:t>周期</a:t>
            </a:r>
            <a:r>
              <a:rPr lang="en-US" altLang="zh-CN" dirty="0" smtClean="0"/>
              <a:t>] </a:t>
            </a:r>
            <a:r>
              <a:rPr lang="zh-CN" altLang="en-US" dirty="0" smtClean="0"/>
              <a:t>必须与其半径的平方成反比</a:t>
            </a:r>
            <a:r>
              <a:rPr lang="en-US" altLang="zh-CN" dirty="0" smtClean="0"/>
              <a:t>[</a:t>
            </a:r>
            <a:r>
              <a:rPr lang="zh-CN" altLang="en-US" dirty="0" smtClean="0"/>
              <a:t>正比</a:t>
            </a:r>
            <a:r>
              <a:rPr lang="en-US" altLang="zh-CN" dirty="0" smtClean="0"/>
              <a:t>]</a:t>
            </a:r>
          </a:p>
          <a:p>
            <a:pPr eaLnBrk="1" hangingPunct="1">
              <a:defRPr/>
            </a:pPr>
            <a:endParaRPr lang="en-US" altLang="zh-CN" dirty="0"/>
          </a:p>
          <a:p>
            <a:pPr eaLnBrk="1" hangingPunct="1">
              <a:defRPr/>
            </a:pPr>
            <a:endParaRPr lang="en-US" altLang="zh-CN" dirty="0" smtClean="0"/>
          </a:p>
          <a:p>
            <a:pPr marL="0" indent="0" eaLnBrk="1" hangingPunct="1">
              <a:buFont typeface="Wingdings" panose="05000000000000000000" pitchFamily="2" charset="2"/>
              <a:buNone/>
              <a:defRPr/>
            </a:pPr>
            <a:endParaRPr lang="zh-CN" altLang="en-US" dirty="0" smtClean="0"/>
          </a:p>
          <a:p>
            <a:pPr eaLnBrk="1" hangingPunct="1">
              <a:defRPr/>
            </a:pPr>
            <a:r>
              <a:rPr lang="zh-CN" altLang="en-US" dirty="0" smtClean="0">
                <a:solidFill>
                  <a:srgbClr val="00FF00"/>
                </a:solidFill>
              </a:rPr>
              <a:t>对自转球体，如果半径减小，自转必然加快</a:t>
            </a:r>
          </a:p>
        </p:txBody>
      </p:sp>
      <p:pic>
        <p:nvPicPr>
          <p:cNvPr id="512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2708275"/>
            <a:ext cx="3140075"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subTitle" idx="1"/>
          </p:nvPr>
        </p:nvSpPr>
        <p:spPr>
          <a:xfrm>
            <a:off x="1476375" y="1773238"/>
            <a:ext cx="6192838" cy="1439862"/>
          </a:xfrm>
        </p:spPr>
        <p:txBody>
          <a:bodyPr/>
          <a:lstStyle/>
          <a:p>
            <a:pPr>
              <a:lnSpc>
                <a:spcPct val="70000"/>
              </a:lnSpc>
              <a:spcBef>
                <a:spcPct val="50000"/>
              </a:spcBef>
              <a:buFontTx/>
              <a:buNone/>
            </a:pPr>
            <a:r>
              <a:rPr lang="zh-CN" altLang="en-US" sz="4000" b="1" dirty="0" smtClean="0">
                <a:solidFill>
                  <a:srgbClr val="00FF00"/>
                </a:solidFill>
                <a:latin typeface="黑体" panose="02010609060101010101" pitchFamily="49" charset="-122"/>
              </a:rPr>
              <a:t>第</a:t>
            </a:r>
            <a:r>
              <a:rPr lang="en-US" altLang="zh-CN" sz="4000" b="1" dirty="0" smtClean="0">
                <a:solidFill>
                  <a:srgbClr val="00FF00"/>
                </a:solidFill>
                <a:latin typeface="黑体" panose="02010609060101010101" pitchFamily="49" charset="-122"/>
              </a:rPr>
              <a:t>4</a:t>
            </a:r>
            <a:r>
              <a:rPr lang="zh-CN" altLang="en-US" sz="4000" b="1" dirty="0" smtClean="0">
                <a:solidFill>
                  <a:srgbClr val="00FF00"/>
                </a:solidFill>
                <a:latin typeface="黑体" panose="02010609060101010101" pitchFamily="49" charset="-122"/>
              </a:rPr>
              <a:t>讲</a:t>
            </a:r>
            <a:endParaRPr lang="zh-CN" altLang="en-US" sz="4000" b="1" dirty="0" smtClean="0">
              <a:latin typeface="黑体" panose="02010609060101010101" pitchFamily="49" charset="-122"/>
            </a:endParaRPr>
          </a:p>
          <a:p>
            <a:pPr>
              <a:lnSpc>
                <a:spcPct val="70000"/>
              </a:lnSpc>
              <a:spcBef>
                <a:spcPct val="50000"/>
              </a:spcBef>
              <a:buFontTx/>
              <a:buNone/>
            </a:pPr>
            <a:r>
              <a:rPr lang="zh-CN" altLang="en-US" sz="4000" b="1" dirty="0" smtClean="0">
                <a:latin typeface="黑体" panose="02010609060101010101" pitchFamily="49" charset="-122"/>
              </a:rPr>
              <a:t>行星系的诞生与演化</a:t>
            </a:r>
            <a:endParaRPr lang="en-US" altLang="zh-CN" sz="4000" b="1" dirty="0" smtClean="0">
              <a:latin typeface="黑体" panose="02010609060101010101" pitchFamily="49" charset="-122"/>
            </a:endParaRPr>
          </a:p>
        </p:txBody>
      </p:sp>
      <p:sp>
        <p:nvSpPr>
          <p:cNvPr id="17411" name="Text Box 4"/>
          <p:cNvSpPr txBox="1">
            <a:spLocks noChangeArrowheads="1"/>
          </p:cNvSpPr>
          <p:nvPr/>
        </p:nvSpPr>
        <p:spPr bwMode="auto">
          <a:xfrm>
            <a:off x="152400" y="3276600"/>
            <a:ext cx="8763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lnSpc>
                <a:spcPct val="130000"/>
              </a:lnSpc>
              <a:spcBef>
                <a:spcPct val="50000"/>
              </a:spcBef>
              <a:buFont typeface="Wingdings" panose="05000000000000000000" pitchFamily="2" charset="2"/>
              <a:buNone/>
            </a:pPr>
            <a:r>
              <a:rPr lang="en-US" altLang="zh-CN" sz="2800">
                <a:solidFill>
                  <a:srgbClr val="00FF00"/>
                </a:solidFill>
                <a:latin typeface="Arial Narrow" panose="020B0606020202030204" pitchFamily="34" charset="0"/>
                <a:ea typeface="宋体" panose="02010600030101010101" pitchFamily="2" charset="-122"/>
              </a:rPr>
              <a:t>   </a:t>
            </a:r>
            <a:endParaRPr lang="zh-CN" altLang="en-US" sz="2800">
              <a:solidFill>
                <a:srgbClr val="00FF00"/>
              </a:solidFill>
              <a:latin typeface="Arial Narrow" panose="020B0606020202030204" pitchFamily="34" charset="0"/>
              <a:ea typeface="宋体" panose="02010600030101010101" pitchFamily="2" charset="-122"/>
            </a:endParaRPr>
          </a:p>
        </p:txBody>
      </p:sp>
      <p:sp>
        <p:nvSpPr>
          <p:cNvPr id="17412" name="Rectangle 2"/>
          <p:cNvSpPr>
            <a:spLocks noGrp="1" noChangeArrowheads="1"/>
          </p:cNvSpPr>
          <p:nvPr>
            <p:ph type="ctrTitle"/>
          </p:nvPr>
        </p:nvSpPr>
        <p:spPr>
          <a:xfrm>
            <a:off x="2268538" y="260350"/>
            <a:ext cx="4724400" cy="1447800"/>
          </a:xfrm>
        </p:spPr>
        <p:txBody>
          <a:bodyPr/>
          <a:lstStyle/>
          <a:p>
            <a:pPr eaLnBrk="1" hangingPunct="1"/>
            <a:r>
              <a:rPr lang="zh-CN" altLang="en-US" sz="6600" smtClean="0"/>
              <a:t>天文学导论</a:t>
            </a:r>
          </a:p>
        </p:txBody>
      </p:sp>
      <p:pic>
        <p:nvPicPr>
          <p:cNvPr id="174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350" y="3213100"/>
            <a:ext cx="3660775"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p:txBody>
          <a:bodyPr/>
          <a:lstStyle/>
          <a:p>
            <a:pPr algn="ctr"/>
            <a:r>
              <a:rPr lang="zh-CN" altLang="en-US" sz="4000" b="0" dirty="0" smtClean="0"/>
              <a:t>星际云：大尺度 </a:t>
            </a:r>
            <a:r>
              <a:rPr lang="en-US" altLang="zh-CN" sz="4000" b="0" dirty="0" smtClean="0"/>
              <a:t>+ </a:t>
            </a:r>
            <a:r>
              <a:rPr lang="zh-CN" altLang="en-US" sz="4000" b="0" dirty="0" smtClean="0"/>
              <a:t>慢自转 </a:t>
            </a:r>
            <a:r>
              <a:rPr lang="en-US" altLang="zh-CN" sz="4000" b="0" dirty="0" smtClean="0"/>
              <a:t>= </a:t>
            </a:r>
            <a:r>
              <a:rPr lang="zh-CN" altLang="en-US" sz="4000" b="0" dirty="0" smtClean="0"/>
              <a:t>大角动量</a:t>
            </a:r>
          </a:p>
        </p:txBody>
      </p:sp>
      <p:sp>
        <p:nvSpPr>
          <p:cNvPr id="55299" name="Rectangle 3"/>
          <p:cNvSpPr>
            <a:spLocks noGrp="1" noChangeArrowheads="1"/>
          </p:cNvSpPr>
          <p:nvPr>
            <p:ph type="body" idx="4294967295"/>
          </p:nvPr>
        </p:nvSpPr>
        <p:spPr/>
        <p:txBody>
          <a:bodyPr/>
          <a:lstStyle/>
          <a:p>
            <a:pPr eaLnBrk="1" hangingPunct="1"/>
            <a:r>
              <a:rPr lang="zh-CN" altLang="en-US" dirty="0" smtClean="0"/>
              <a:t>一个星际云 </a:t>
            </a:r>
            <a:r>
              <a:rPr lang="en-US" altLang="zh-CN" dirty="0" smtClean="0"/>
              <a:t>[</a:t>
            </a:r>
            <a:r>
              <a:rPr lang="en-US" altLang="en-US" dirty="0" err="1" smtClean="0">
                <a:solidFill>
                  <a:srgbClr val="FFFF00"/>
                </a:solidFill>
              </a:rPr>
              <a:t>分子云核</a:t>
            </a:r>
            <a:r>
              <a:rPr lang="en-US" altLang="zh-CN" dirty="0" smtClean="0"/>
              <a:t>] </a:t>
            </a:r>
            <a:r>
              <a:rPr lang="zh-CN" altLang="en-US" dirty="0" smtClean="0"/>
              <a:t>绕银河系中心公转，由于不断被恒星爆炸推挤，或与其它星际云碰撞，使得星际云有一定的自转</a:t>
            </a:r>
            <a:endParaRPr lang="en-US" altLang="zh-CN" dirty="0" smtClean="0"/>
          </a:p>
          <a:p>
            <a:pPr eaLnBrk="1" hangingPunct="1"/>
            <a:endParaRPr lang="zh-CN" altLang="en-US" dirty="0" smtClean="0"/>
          </a:p>
          <a:p>
            <a:pPr eaLnBrk="1" hangingPunct="1"/>
            <a:r>
              <a:rPr lang="zh-CN" altLang="en-US" dirty="0" smtClean="0">
                <a:latin typeface="Times New Roman" panose="02020603050405020304" pitchFamily="18" charset="0"/>
              </a:rPr>
              <a:t>星际云</a:t>
            </a:r>
            <a:r>
              <a:rPr lang="zh-CN" altLang="en-US" dirty="0" smtClean="0"/>
              <a:t>非常延展巨大，尺度</a:t>
            </a:r>
            <a:r>
              <a:rPr lang="en-US" altLang="zh-CN" dirty="0" smtClean="0"/>
              <a:t>~</a:t>
            </a:r>
            <a:r>
              <a:rPr lang="zh-CN" altLang="en-US" dirty="0" smtClean="0"/>
              <a:t>光年，既使微小的自转也使它拥有巨大的角动量</a:t>
            </a:r>
          </a:p>
          <a:p>
            <a:endParaRPr lang="zh-CN" altLang="en-US" dirty="0" smtClean="0">
              <a:solidFill>
                <a:srgbClr val="FFFF00"/>
              </a:solidFill>
              <a:latin typeface="Times New Roman" panose="02020603050405020304" pitchFamily="18" charset="0"/>
            </a:endParaRPr>
          </a:p>
          <a:p>
            <a:r>
              <a:rPr lang="zh-CN" altLang="en-US" dirty="0" smtClean="0">
                <a:solidFill>
                  <a:srgbClr val="FFFF00"/>
                </a:solidFill>
                <a:latin typeface="Times New Roman" panose="02020603050405020304" pitchFamily="18" charset="0"/>
              </a:rPr>
              <a:t>（满足一定物理条件的）星际云在自引力的作用下开始坍缩，其自转随着坍缩越来越快</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b="0" dirty="0" smtClean="0"/>
              <a:t>一个“谜团” </a:t>
            </a:r>
          </a:p>
        </p:txBody>
      </p:sp>
      <p:sp>
        <p:nvSpPr>
          <p:cNvPr id="56323" name="Rectangle 3"/>
          <p:cNvSpPr>
            <a:spLocks noGrp="1" noChangeArrowheads="1"/>
          </p:cNvSpPr>
          <p:nvPr>
            <p:ph type="body" idx="1"/>
          </p:nvPr>
        </p:nvSpPr>
        <p:spPr>
          <a:xfrm>
            <a:off x="228600" y="990600"/>
            <a:ext cx="8686800" cy="5334000"/>
          </a:xfrm>
        </p:spPr>
        <p:txBody>
          <a:bodyPr/>
          <a:lstStyle/>
          <a:p>
            <a:pPr eaLnBrk="1" hangingPunct="1"/>
            <a:r>
              <a:rPr lang="zh-CN" altLang="en-US" dirty="0" smtClean="0"/>
              <a:t>假设太阳原始星云尺度</a:t>
            </a:r>
            <a:r>
              <a:rPr lang="en-US" altLang="zh-CN" dirty="0" smtClean="0"/>
              <a:t>~1</a:t>
            </a:r>
            <a:r>
              <a:rPr lang="zh-CN" altLang="en-US" dirty="0" smtClean="0"/>
              <a:t>光年，即</a:t>
            </a:r>
            <a:r>
              <a:rPr lang="en-US" altLang="zh-CN" dirty="0" smtClean="0"/>
              <a:t>10</a:t>
            </a:r>
            <a:r>
              <a:rPr lang="en-US" altLang="zh-CN" baseline="30000" dirty="0" smtClean="0"/>
              <a:t>16</a:t>
            </a:r>
            <a:r>
              <a:rPr lang="zh-CN" altLang="en-US" dirty="0" smtClean="0"/>
              <a:t>米。自转缓慢，假设自转周期为10</a:t>
            </a:r>
            <a:r>
              <a:rPr lang="zh-CN" altLang="en-US" baseline="30000" dirty="0" smtClean="0"/>
              <a:t>6</a:t>
            </a:r>
            <a:r>
              <a:rPr lang="zh-CN" altLang="en-US" dirty="0" smtClean="0"/>
              <a:t>年</a:t>
            </a:r>
          </a:p>
          <a:p>
            <a:pPr eaLnBrk="1" hangingPunct="1"/>
            <a:r>
              <a:rPr lang="zh-CN" altLang="en-US" dirty="0" smtClean="0"/>
              <a:t>如果坍缩为太阳大小，即直径</a:t>
            </a:r>
            <a:r>
              <a:rPr lang="en-US" altLang="zh-CN" dirty="0" smtClean="0"/>
              <a:t>~1.4*10</a:t>
            </a:r>
            <a:r>
              <a:rPr lang="en-US" altLang="zh-CN" baseline="30000" dirty="0" smtClean="0"/>
              <a:t>9</a:t>
            </a:r>
            <a:r>
              <a:rPr lang="zh-CN" altLang="en-US" dirty="0" smtClean="0"/>
              <a:t>米，或者说是星云原始大小的千万分之一</a:t>
            </a:r>
            <a:r>
              <a:rPr lang="en-US" altLang="zh-CN" dirty="0" smtClean="0"/>
              <a:t>，</a:t>
            </a:r>
            <a:r>
              <a:rPr lang="zh-CN" altLang="en-US" dirty="0" smtClean="0"/>
              <a:t>那么其自转速度为原始的5*</a:t>
            </a:r>
            <a:r>
              <a:rPr lang="en-US" altLang="zh-CN" dirty="0" smtClean="0"/>
              <a:t>10</a:t>
            </a:r>
            <a:r>
              <a:rPr lang="en-US" altLang="zh-CN" baseline="30000" dirty="0" smtClean="0"/>
              <a:t>12</a:t>
            </a:r>
            <a:r>
              <a:rPr lang="zh-CN" altLang="en-US" dirty="0" smtClean="0"/>
              <a:t>倍，完成一次自转只需0.6秒，是太阳的真实自转的&gt;3*10</a:t>
            </a:r>
            <a:r>
              <a:rPr lang="zh-CN" altLang="en-US" baseline="30000" dirty="0" smtClean="0"/>
              <a:t>6</a:t>
            </a:r>
            <a:r>
              <a:rPr lang="zh-CN" altLang="en-US" dirty="0" smtClean="0"/>
              <a:t>倍</a:t>
            </a:r>
          </a:p>
          <a:p>
            <a:pPr eaLnBrk="1" hangingPunct="1"/>
            <a:r>
              <a:rPr lang="zh-CN" altLang="en-US" dirty="0" smtClean="0"/>
              <a:t>如此快速自转要求太阳的自引力必须是2*10</a:t>
            </a:r>
            <a:r>
              <a:rPr lang="en-US" altLang="zh-CN" baseline="30000" dirty="0" smtClean="0"/>
              <a:t>8 </a:t>
            </a:r>
            <a:r>
              <a:rPr lang="zh-CN" altLang="en-US" dirty="0" smtClean="0"/>
              <a:t>倍强才能</a:t>
            </a:r>
            <a:r>
              <a:rPr lang="en-US" altLang="zh-CN" dirty="0" smtClean="0"/>
              <a:t>hold</a:t>
            </a:r>
            <a:r>
              <a:rPr lang="zh-CN" altLang="en-US" dirty="0" smtClean="0"/>
              <a:t>住自己</a:t>
            </a:r>
          </a:p>
          <a:p>
            <a:pPr eaLnBrk="1" hangingPunct="1"/>
            <a:r>
              <a:rPr lang="zh-CN" altLang="en-US" dirty="0" smtClean="0"/>
              <a:t>坍缩星际云的</a:t>
            </a:r>
            <a:r>
              <a:rPr lang="zh-CN" altLang="en-US" dirty="0" smtClean="0">
                <a:solidFill>
                  <a:srgbClr val="00FF00"/>
                </a:solidFill>
              </a:rPr>
              <a:t>角动量不守恒</a:t>
            </a:r>
            <a:r>
              <a:rPr lang="zh-CN" altLang="en-US" dirty="0" smtClean="0"/>
              <a:t>？还是</a:t>
            </a:r>
            <a:r>
              <a:rPr lang="zh-CN" altLang="en-US" dirty="0" smtClean="0">
                <a:solidFill>
                  <a:srgbClr val="00FF00"/>
                </a:solidFill>
              </a:rPr>
              <a:t>考虑不周全</a:t>
            </a:r>
            <a:r>
              <a:rPr lang="zh-CN" altLang="en-US" dirty="0" smtClean="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4294967295"/>
          </p:nvPr>
        </p:nvSpPr>
        <p:spPr>
          <a:xfrm>
            <a:off x="250825" y="404813"/>
            <a:ext cx="8763000" cy="1655762"/>
          </a:xfrm>
        </p:spPr>
        <p:txBody>
          <a:bodyPr/>
          <a:lstStyle/>
          <a:p>
            <a:r>
              <a:rPr lang="zh-CN" altLang="en-US" dirty="0" smtClean="0"/>
              <a:t>解决坍缩星际云角动量谜团的关键在于</a:t>
            </a:r>
            <a:r>
              <a:rPr lang="zh-CN" altLang="en-US" dirty="0" smtClean="0">
                <a:solidFill>
                  <a:srgbClr val="00FF00"/>
                </a:solidFill>
              </a:rPr>
              <a:t>坍缩具有方向性</a:t>
            </a:r>
            <a:r>
              <a:rPr lang="zh-CN" altLang="en-US" dirty="0" smtClean="0"/>
              <a:t>：星际云坍缩为一个盘而不是直接坍缩为一个球（恒星）</a:t>
            </a:r>
          </a:p>
        </p:txBody>
      </p:sp>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74888"/>
            <a:ext cx="3167063"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088" y="2349500"/>
            <a:ext cx="3859212"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a:spLocks noChangeArrowheads="1"/>
          </p:cNvSpPr>
          <p:nvPr/>
        </p:nvSpPr>
        <p:spPr bwMode="auto">
          <a:xfrm>
            <a:off x="4764088" y="4265613"/>
            <a:ext cx="3960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3600" dirty="0">
                <a:latin typeface="隶书" panose="02010509060101010101" pitchFamily="49" charset="-122"/>
                <a:ea typeface="隶书" panose="02010509060101010101" pitchFamily="49" charset="-122"/>
              </a:rPr>
              <a:t>自转延缓垂直于自转轴方向的坍缩！</a:t>
            </a:r>
          </a:p>
        </p:txBody>
      </p:sp>
      <p:sp>
        <p:nvSpPr>
          <p:cNvPr id="58374" name="文本框 2"/>
          <p:cNvSpPr txBox="1">
            <a:spLocks noChangeArrowheads="1"/>
          </p:cNvSpPr>
          <p:nvPr/>
        </p:nvSpPr>
        <p:spPr bwMode="auto">
          <a:xfrm>
            <a:off x="681038" y="5173663"/>
            <a:ext cx="348138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3600" dirty="0">
                <a:latin typeface="隶书" panose="02010509060101010101" pitchFamily="49" charset="-122"/>
                <a:ea typeface="隶书" panose="02010509060101010101" pitchFamily="49" charset="-122"/>
              </a:rPr>
              <a:t>随着坍缩，星际云自转加快</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body" idx="4294967295"/>
          </p:nvPr>
        </p:nvSpPr>
        <p:spPr>
          <a:xfrm>
            <a:off x="107950" y="476672"/>
            <a:ext cx="8763000" cy="2736304"/>
          </a:xfrm>
        </p:spPr>
        <p:txBody>
          <a:bodyPr/>
          <a:lstStyle/>
          <a:p>
            <a:r>
              <a:rPr lang="zh-CN" altLang="en-US" dirty="0" smtClean="0"/>
              <a:t>物质首先下落到具有转动的</a:t>
            </a:r>
            <a:r>
              <a:rPr lang="zh-CN" altLang="en-US" dirty="0" smtClean="0">
                <a:solidFill>
                  <a:srgbClr val="FFFF00"/>
                </a:solidFill>
              </a:rPr>
              <a:t>吸积盘（</a:t>
            </a:r>
            <a:r>
              <a:rPr lang="zh-CN" altLang="en-US" dirty="0" smtClean="0"/>
              <a:t>其平面垂直于星云的自转轴）上，然后沿</a:t>
            </a:r>
            <a:r>
              <a:rPr lang="zh-CN" altLang="en-US" dirty="0"/>
              <a:t>近似椭圆轨道靠近</a:t>
            </a:r>
            <a:r>
              <a:rPr lang="zh-CN" altLang="en-US" dirty="0" smtClean="0"/>
              <a:t>原恒星</a:t>
            </a:r>
          </a:p>
          <a:p>
            <a:r>
              <a:rPr lang="zh-CN" altLang="en-US" dirty="0" smtClean="0"/>
              <a:t>通过作为中转站的吸积盘，物质成为正在中心形成的恒星（</a:t>
            </a:r>
            <a:r>
              <a:rPr lang="zh-CN" altLang="en-US" dirty="0" smtClean="0">
                <a:solidFill>
                  <a:srgbClr val="FFFF00"/>
                </a:solidFill>
              </a:rPr>
              <a:t>原恒星</a:t>
            </a:r>
            <a:r>
              <a:rPr lang="zh-CN" altLang="en-US" dirty="0" smtClean="0"/>
              <a:t>）的一部分</a:t>
            </a:r>
          </a:p>
        </p:txBody>
      </p:sp>
      <p:pic>
        <p:nvPicPr>
          <p:cNvPr id="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429000"/>
            <a:ext cx="5640470" cy="3030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1" name="文本框 1"/>
          <p:cNvSpPr txBox="1">
            <a:spLocks noChangeArrowheads="1"/>
          </p:cNvSpPr>
          <p:nvPr/>
        </p:nvSpPr>
        <p:spPr bwMode="auto">
          <a:xfrm>
            <a:off x="5910065" y="3789040"/>
            <a:ext cx="311122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3600" dirty="0">
                <a:solidFill>
                  <a:srgbClr val="00FF00"/>
                </a:solidFill>
                <a:latin typeface="隶书" panose="02010509060101010101" pitchFamily="49" charset="-122"/>
                <a:ea typeface="隶书" panose="02010509060101010101" pitchFamily="49" charset="-122"/>
              </a:rPr>
              <a:t>与外区分离的内区形成原恒星与吸积盘</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4294967295"/>
          </p:nvPr>
        </p:nvSpPr>
        <p:spPr>
          <a:xfrm>
            <a:off x="179512" y="292853"/>
            <a:ext cx="4968676" cy="6264696"/>
          </a:xfrm>
        </p:spPr>
        <p:txBody>
          <a:bodyPr/>
          <a:lstStyle/>
          <a:p>
            <a:r>
              <a:rPr lang="zh-CN" altLang="en-US" dirty="0" smtClean="0"/>
              <a:t>从相反方向下落的物质迎头相撞，会聚并形成</a:t>
            </a:r>
            <a:r>
              <a:rPr lang="zh-CN" altLang="en-US" dirty="0" smtClean="0">
                <a:solidFill>
                  <a:srgbClr val="00FF00"/>
                </a:solidFill>
              </a:rPr>
              <a:t>吸积盘</a:t>
            </a:r>
          </a:p>
          <a:p>
            <a:r>
              <a:rPr lang="zh-CN" altLang="en-US" dirty="0" smtClean="0"/>
              <a:t>垂直于吸积盘方向的运动戛然而止，而平行于吸积盘方向的运动转化为</a:t>
            </a:r>
            <a:r>
              <a:rPr lang="zh-CN" altLang="en-US" dirty="0" smtClean="0">
                <a:solidFill>
                  <a:srgbClr val="00FF00"/>
                </a:solidFill>
              </a:rPr>
              <a:t>吸积盘的角动量</a:t>
            </a:r>
            <a:endParaRPr lang="en-US" altLang="zh-CN" dirty="0" smtClean="0">
              <a:solidFill>
                <a:srgbClr val="00FF00"/>
              </a:solidFill>
            </a:endParaRPr>
          </a:p>
          <a:p>
            <a:r>
              <a:rPr lang="zh-CN" altLang="en-US" dirty="0" smtClean="0"/>
              <a:t>盘中物质因损失角动量而向中心靠近</a:t>
            </a:r>
          </a:p>
          <a:p>
            <a:r>
              <a:rPr lang="zh-CN" altLang="en-US" dirty="0" smtClean="0">
                <a:solidFill>
                  <a:srgbClr val="00FF00"/>
                </a:solidFill>
              </a:rPr>
              <a:t>星际云的大部分角动量结束于吸积盘而非中心的原恒星</a:t>
            </a:r>
          </a:p>
        </p:txBody>
      </p:sp>
      <p:pic>
        <p:nvPicPr>
          <p:cNvPr id="624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436732"/>
            <a:ext cx="4028542" cy="597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4294967295"/>
          </p:nvPr>
        </p:nvSpPr>
        <p:spPr>
          <a:xfrm>
            <a:off x="179388" y="549275"/>
            <a:ext cx="8763000" cy="2735709"/>
          </a:xfrm>
        </p:spPr>
        <p:txBody>
          <a:bodyPr/>
          <a:lstStyle/>
          <a:p>
            <a:r>
              <a:rPr lang="zh-CN" altLang="en-US" dirty="0" smtClean="0"/>
              <a:t>登陆吸积盘的大部分物质成为恒星的原材料，或又被抛回星际空间（有时以</a:t>
            </a:r>
            <a:r>
              <a:rPr lang="zh-CN" altLang="en-US" dirty="0" smtClean="0">
                <a:solidFill>
                  <a:srgbClr val="FFFF00"/>
                </a:solidFill>
              </a:rPr>
              <a:t>喷流</a:t>
            </a:r>
            <a:r>
              <a:rPr lang="zh-CN" altLang="en-US" dirty="0" smtClean="0"/>
              <a:t>形式）</a:t>
            </a:r>
          </a:p>
          <a:p>
            <a:r>
              <a:rPr lang="zh-CN" altLang="en-US" dirty="0" smtClean="0"/>
              <a:t>一小部分物质留在吸积盘上。正是恒星形成过程</a:t>
            </a:r>
            <a:r>
              <a:rPr lang="zh-CN" altLang="en-US" dirty="0"/>
              <a:t>的</a:t>
            </a:r>
            <a:r>
              <a:rPr lang="zh-CN" altLang="en-US" dirty="0" smtClean="0"/>
              <a:t>吸积盘的剩余物质（</a:t>
            </a:r>
            <a:r>
              <a:rPr lang="zh-CN" altLang="en-US" dirty="0" smtClean="0">
                <a:solidFill>
                  <a:srgbClr val="FFFF00"/>
                </a:solidFill>
              </a:rPr>
              <a:t>原行星盘</a:t>
            </a:r>
            <a:r>
              <a:rPr lang="zh-CN" altLang="en-US" dirty="0" smtClean="0"/>
              <a:t>）成为形成行星系的原材料</a:t>
            </a:r>
          </a:p>
        </p:txBody>
      </p:sp>
      <p:pic>
        <p:nvPicPr>
          <p:cNvPr id="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987" y="2924944"/>
            <a:ext cx="3768725" cy="354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660152" y="4684392"/>
            <a:ext cx="4319835" cy="646331"/>
          </a:xfrm>
          <a:prstGeom prst="rect">
            <a:avLst/>
          </a:prstGeom>
          <a:noFill/>
        </p:spPr>
        <p:txBody>
          <a:bodyPr wrap="square" rtlCol="0">
            <a:spAutoFit/>
          </a:bodyPr>
          <a:lstStyle/>
          <a:p>
            <a:r>
              <a:rPr lang="zh-CN" altLang="en-US" sz="3600" dirty="0" smtClean="0">
                <a:solidFill>
                  <a:schemeClr val="bg1"/>
                </a:solidFill>
              </a:rPr>
              <a:t>太阳系的诞生景象？</a:t>
            </a:r>
            <a:endParaRPr lang="zh-CN" altLang="en-US" sz="3600" dirty="0">
              <a:solidFill>
                <a:schemeClr val="bg1"/>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395288" y="188913"/>
            <a:ext cx="8534400" cy="685800"/>
          </a:xfrm>
        </p:spPr>
        <p:txBody>
          <a:bodyPr/>
          <a:lstStyle/>
          <a:p>
            <a:r>
              <a:rPr lang="zh-CN" altLang="en-US" sz="4400" b="0" dirty="0" smtClean="0"/>
              <a:t>星体的成长</a:t>
            </a:r>
          </a:p>
        </p:txBody>
      </p:sp>
      <p:sp>
        <p:nvSpPr>
          <p:cNvPr id="66563" name="Rectangle 3"/>
          <p:cNvSpPr>
            <a:spLocks noGrp="1" noChangeArrowheads="1"/>
          </p:cNvSpPr>
          <p:nvPr>
            <p:ph type="body" idx="4294967295"/>
          </p:nvPr>
        </p:nvSpPr>
        <p:spPr>
          <a:xfrm>
            <a:off x="300037" y="692696"/>
            <a:ext cx="4487863" cy="5903912"/>
          </a:xfrm>
        </p:spPr>
        <p:txBody>
          <a:bodyPr/>
          <a:lstStyle/>
          <a:p>
            <a:pPr eaLnBrk="1" hangingPunct="1"/>
            <a:r>
              <a:rPr lang="zh-CN" altLang="en-US" dirty="0" smtClean="0"/>
              <a:t>在原行星盘内，气体的随机运动将较小的颗粒吹入较大的颗粒内。从只有几微米大小开始，通过</a:t>
            </a:r>
            <a:r>
              <a:rPr lang="en-US" altLang="zh-CN" dirty="0" smtClean="0"/>
              <a:t>[</a:t>
            </a:r>
            <a:r>
              <a:rPr lang="zh-CN" altLang="en-US" dirty="0" smtClean="0"/>
              <a:t>静电</a:t>
            </a:r>
            <a:r>
              <a:rPr lang="en-US" altLang="zh-CN" dirty="0" smtClean="0"/>
              <a:t>]</a:t>
            </a:r>
            <a:r>
              <a:rPr lang="zh-CN" altLang="en-US" dirty="0" smtClean="0">
                <a:solidFill>
                  <a:srgbClr val="00FF00"/>
                </a:solidFill>
              </a:rPr>
              <a:t>吸附</a:t>
            </a:r>
            <a:r>
              <a:rPr lang="zh-CN" altLang="en-US" dirty="0" smtClean="0"/>
              <a:t>较小的颗粒，较大的尘埃颗粒变得更大</a:t>
            </a:r>
          </a:p>
          <a:p>
            <a:pPr eaLnBrk="1" hangingPunct="1"/>
            <a:r>
              <a:rPr lang="zh-CN" altLang="en-US" dirty="0" smtClean="0"/>
              <a:t>100米大小的物体结合时必须轻微，否则猛烈的</a:t>
            </a:r>
            <a:r>
              <a:rPr lang="zh-CN" altLang="en-US" dirty="0" smtClean="0">
                <a:solidFill>
                  <a:srgbClr val="00FF00"/>
                </a:solidFill>
              </a:rPr>
              <a:t>碰撞</a:t>
            </a:r>
            <a:r>
              <a:rPr lang="zh-CN" altLang="en-US" dirty="0" smtClean="0"/>
              <a:t>会使它们再裂解为许多小碎片</a:t>
            </a:r>
          </a:p>
        </p:txBody>
      </p:sp>
      <p:pic>
        <p:nvPicPr>
          <p:cNvPr id="665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908050"/>
            <a:ext cx="4200525"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4437063"/>
            <a:ext cx="4211638" cy="226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250825" y="620713"/>
            <a:ext cx="4537075" cy="6048375"/>
          </a:xfrm>
        </p:spPr>
        <p:txBody>
          <a:bodyPr/>
          <a:lstStyle/>
          <a:p>
            <a:pPr eaLnBrk="1" hangingPunct="1">
              <a:lnSpc>
                <a:spcPct val="90000"/>
              </a:lnSpc>
            </a:pPr>
            <a:r>
              <a:rPr lang="zh-CN" altLang="en-US" dirty="0" smtClean="0"/>
              <a:t>1千米大小的物体称为</a:t>
            </a:r>
            <a:r>
              <a:rPr lang="zh-CN" altLang="en-US" dirty="0" smtClean="0">
                <a:solidFill>
                  <a:srgbClr val="FFFF00"/>
                </a:solidFill>
              </a:rPr>
              <a:t>星子</a:t>
            </a:r>
            <a:r>
              <a:rPr lang="zh-CN" altLang="en-US" dirty="0" smtClean="0"/>
              <a:t>，其质量足够大而</a:t>
            </a:r>
            <a:r>
              <a:rPr lang="zh-CN" altLang="en-US" dirty="0" smtClean="0">
                <a:solidFill>
                  <a:srgbClr val="00FF00"/>
                </a:solidFill>
              </a:rPr>
              <a:t>引力吸引</a:t>
            </a:r>
            <a:r>
              <a:rPr lang="zh-CN" altLang="en-US" dirty="0" smtClean="0"/>
              <a:t>附近物体</a:t>
            </a:r>
            <a:endParaRPr lang="zh-CN" altLang="en-US" dirty="0" smtClean="0">
              <a:solidFill>
                <a:srgbClr val="00FF00"/>
              </a:solidFill>
            </a:endParaRPr>
          </a:p>
          <a:p>
            <a:pPr eaLnBrk="1" hangingPunct="1">
              <a:lnSpc>
                <a:spcPct val="90000"/>
              </a:lnSpc>
            </a:pPr>
            <a:r>
              <a:rPr lang="zh-CN" altLang="en-US" dirty="0" smtClean="0"/>
              <a:t>星子增长加快，较大的星子很快吸引</a:t>
            </a:r>
            <a:r>
              <a:rPr lang="zh-CN" altLang="en-US" dirty="0" smtClean="0">
                <a:solidFill>
                  <a:srgbClr val="00FF00"/>
                </a:solidFill>
              </a:rPr>
              <a:t>清理</a:t>
            </a:r>
            <a:r>
              <a:rPr lang="zh-CN" altLang="en-US" dirty="0" smtClean="0"/>
              <a:t>完其</a:t>
            </a:r>
            <a:r>
              <a:rPr lang="zh-CN" altLang="en-US" dirty="0" smtClean="0">
                <a:solidFill>
                  <a:srgbClr val="00FF00"/>
                </a:solidFill>
              </a:rPr>
              <a:t>轨道</a:t>
            </a:r>
            <a:r>
              <a:rPr lang="zh-CN" altLang="en-US" dirty="0" smtClean="0"/>
              <a:t>附近的大部分小物体</a:t>
            </a:r>
            <a:endParaRPr lang="en-US" altLang="zh-CN" dirty="0" smtClean="0"/>
          </a:p>
          <a:p>
            <a:pPr eaLnBrk="1" hangingPunct="1">
              <a:lnSpc>
                <a:spcPct val="90000"/>
              </a:lnSpc>
            </a:pPr>
            <a:endParaRPr lang="zh-CN" altLang="en-US" dirty="0" smtClean="0"/>
          </a:p>
          <a:p>
            <a:pPr eaLnBrk="1" hangingPunct="1">
              <a:lnSpc>
                <a:spcPct val="90000"/>
              </a:lnSpc>
            </a:pPr>
            <a:r>
              <a:rPr lang="zh-CN" altLang="en-US" dirty="0" smtClean="0"/>
              <a:t>最终的胜利者的质量足够大，成为</a:t>
            </a:r>
            <a:r>
              <a:rPr lang="en-US" altLang="zh-CN" dirty="0" smtClean="0"/>
              <a:t>[</a:t>
            </a:r>
            <a:r>
              <a:rPr lang="zh-CN" altLang="en-US" dirty="0" smtClean="0">
                <a:solidFill>
                  <a:srgbClr val="FFFF00"/>
                </a:solidFill>
              </a:rPr>
              <a:t>原</a:t>
            </a:r>
            <a:r>
              <a:rPr lang="en-US" altLang="zh-CN" dirty="0" smtClean="0"/>
              <a:t>]</a:t>
            </a:r>
            <a:r>
              <a:rPr lang="zh-CN" altLang="en-US" dirty="0" smtClean="0">
                <a:solidFill>
                  <a:srgbClr val="FFFF00"/>
                </a:solidFill>
              </a:rPr>
              <a:t>行星</a:t>
            </a:r>
          </a:p>
          <a:p>
            <a:pPr eaLnBrk="1" hangingPunct="1">
              <a:lnSpc>
                <a:spcPct val="90000"/>
              </a:lnSpc>
            </a:pPr>
            <a:r>
              <a:rPr lang="zh-CN" altLang="en-US" dirty="0" smtClean="0"/>
              <a:t>正如太阳系那样，行星的大小不一</a:t>
            </a:r>
          </a:p>
        </p:txBody>
      </p:sp>
      <p:pic>
        <p:nvPicPr>
          <p:cNvPr id="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725" y="981075"/>
            <a:ext cx="4359275"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381000" y="304800"/>
            <a:ext cx="8534400" cy="1108075"/>
          </a:xfrm>
        </p:spPr>
        <p:txBody>
          <a:bodyPr/>
          <a:lstStyle/>
          <a:p>
            <a:pPr algn="ctr"/>
            <a:r>
              <a:rPr lang="en-US" altLang="zh-CN" sz="6000" b="0" dirty="0" smtClean="0">
                <a:latin typeface="Arial" panose="020B0604020202020204" pitchFamily="34" charset="0"/>
              </a:rPr>
              <a:t>3</a:t>
            </a:r>
            <a:r>
              <a:rPr lang="zh-CN" altLang="en-US" sz="6000" b="0" dirty="0" smtClean="0">
                <a:latin typeface="Arial" panose="020B0604020202020204" pitchFamily="34" charset="0"/>
              </a:rPr>
              <a:t>、原行星盘内热外冷</a:t>
            </a:r>
          </a:p>
        </p:txBody>
      </p:sp>
      <p:sp>
        <p:nvSpPr>
          <p:cNvPr id="70659" name="Rectangle 3"/>
          <p:cNvSpPr>
            <a:spLocks noGrp="1" noChangeArrowheads="1"/>
          </p:cNvSpPr>
          <p:nvPr>
            <p:ph type="body" idx="4294967295"/>
          </p:nvPr>
        </p:nvSpPr>
        <p:spPr>
          <a:xfrm>
            <a:off x="266700" y="1484784"/>
            <a:ext cx="8763000" cy="2376265"/>
          </a:xfrm>
        </p:spPr>
        <p:txBody>
          <a:bodyPr/>
          <a:lstStyle/>
          <a:p>
            <a:pPr marL="0" indent="0">
              <a:buNone/>
            </a:pPr>
            <a:r>
              <a:rPr lang="zh-CN" altLang="en-US" dirty="0"/>
              <a:t>导致原行星</a:t>
            </a:r>
            <a:r>
              <a:rPr lang="zh-CN" altLang="en-US" dirty="0" smtClean="0"/>
              <a:t>盘的温度</a:t>
            </a:r>
            <a:r>
              <a:rPr lang="zh-CN" altLang="en-US" dirty="0"/>
              <a:t>由内向外</a:t>
            </a:r>
            <a:r>
              <a:rPr lang="zh-CN" altLang="en-US" dirty="0" smtClean="0"/>
              <a:t>降低的两种机制：</a:t>
            </a:r>
            <a:endParaRPr lang="en-US" altLang="zh-CN" dirty="0" smtClean="0"/>
          </a:p>
          <a:p>
            <a:r>
              <a:rPr lang="zh-CN" altLang="en-US" dirty="0"/>
              <a:t>原太阳的</a:t>
            </a:r>
            <a:r>
              <a:rPr lang="zh-CN" altLang="en-US" dirty="0" smtClean="0">
                <a:solidFill>
                  <a:srgbClr val="FFFF00"/>
                </a:solidFill>
              </a:rPr>
              <a:t>热辐射</a:t>
            </a:r>
            <a:r>
              <a:rPr lang="zh-CN" altLang="en-US" dirty="0" smtClean="0"/>
              <a:t>：内盘得到的能量多而温度高</a:t>
            </a:r>
            <a:endParaRPr lang="en-US" altLang="zh-CN" dirty="0" smtClean="0"/>
          </a:p>
          <a:p>
            <a:r>
              <a:rPr lang="zh-CN" altLang="en-US" dirty="0" smtClean="0"/>
              <a:t>下落</a:t>
            </a:r>
            <a:r>
              <a:rPr lang="zh-CN" altLang="en-US" dirty="0"/>
              <a:t>气体的</a:t>
            </a:r>
            <a:r>
              <a:rPr lang="zh-CN" altLang="en-US" dirty="0">
                <a:solidFill>
                  <a:srgbClr val="FFFF00"/>
                </a:solidFill>
              </a:rPr>
              <a:t>引力</a:t>
            </a:r>
            <a:r>
              <a:rPr lang="zh-CN" altLang="en-US" dirty="0" smtClean="0">
                <a:solidFill>
                  <a:srgbClr val="FFFF00"/>
                </a:solidFill>
              </a:rPr>
              <a:t>势能</a:t>
            </a:r>
            <a:r>
              <a:rPr lang="zh-CN" altLang="en-US" dirty="0" smtClean="0"/>
              <a:t>：落到内盘的大，转换出的动能多，故加热内盘温度高</a:t>
            </a:r>
            <a:endParaRPr lang="zh-CN" altLang="en-US" dirty="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789040"/>
            <a:ext cx="5352438" cy="2876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body" idx="4294967295"/>
          </p:nvPr>
        </p:nvSpPr>
        <p:spPr>
          <a:xfrm>
            <a:off x="270340" y="548680"/>
            <a:ext cx="8763000" cy="1584176"/>
          </a:xfrm>
        </p:spPr>
        <p:txBody>
          <a:bodyPr/>
          <a:lstStyle/>
          <a:p>
            <a:pPr marL="0" indent="0">
              <a:buNone/>
            </a:pPr>
            <a:r>
              <a:rPr lang="zh-CN" altLang="en-US" dirty="0">
                <a:latin typeface="Times New Roman" panose="02020603050405020304" pitchFamily="18" charset="0"/>
              </a:rPr>
              <a:t>原行星盘的温度差异决定</a:t>
            </a:r>
            <a:r>
              <a:rPr lang="zh-CN" altLang="en-US" dirty="0" smtClean="0">
                <a:latin typeface="Times New Roman" panose="02020603050405020304" pitchFamily="18" charset="0"/>
              </a:rPr>
              <a:t>了其内（日后演化</a:t>
            </a:r>
            <a:r>
              <a:rPr lang="zh-CN" altLang="en-US" dirty="0">
                <a:latin typeface="Times New Roman" panose="02020603050405020304" pitchFamily="18" charset="0"/>
              </a:rPr>
              <a:t>为星子和</a:t>
            </a:r>
            <a:r>
              <a:rPr lang="zh-CN" altLang="en-US" dirty="0" smtClean="0">
                <a:latin typeface="Times New Roman" panose="02020603050405020304" pitchFamily="18" charset="0"/>
              </a:rPr>
              <a:t>行星）的</a:t>
            </a:r>
            <a:r>
              <a:rPr lang="zh-CN" altLang="en-US" dirty="0">
                <a:solidFill>
                  <a:srgbClr val="00FF00"/>
                </a:solidFill>
                <a:latin typeface="Times New Roman" panose="02020603050405020304" pitchFamily="18" charset="0"/>
              </a:rPr>
              <a:t>尘埃</a:t>
            </a:r>
            <a:r>
              <a:rPr lang="zh-CN" altLang="en-US" dirty="0" smtClean="0">
                <a:solidFill>
                  <a:srgbClr val="00FF00"/>
                </a:solidFill>
                <a:latin typeface="Times New Roman" panose="02020603050405020304" pitchFamily="18" charset="0"/>
              </a:rPr>
              <a:t>颗粒的性质</a:t>
            </a:r>
            <a:r>
              <a:rPr lang="zh-CN" altLang="en-US" dirty="0" smtClean="0">
                <a:latin typeface="Times New Roman" panose="02020603050405020304" pitchFamily="18" charset="0"/>
              </a:rPr>
              <a:t>按到原太阳的距离分布</a:t>
            </a:r>
            <a:endParaRPr lang="zh-CN" altLang="en-US" dirty="0">
              <a:latin typeface="Times New Roman" panose="02020603050405020304" pitchFamily="18" charset="0"/>
            </a:endParaRPr>
          </a:p>
          <a:p>
            <a:endParaRPr lang="zh-CN" altLang="en-US" dirty="0" smtClean="0"/>
          </a:p>
        </p:txBody>
      </p:sp>
      <p:pic>
        <p:nvPicPr>
          <p:cNvPr id="747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40" y="2636912"/>
            <a:ext cx="8672047"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smtClean="0"/>
              <a:t>本讲内容</a:t>
            </a:r>
          </a:p>
        </p:txBody>
      </p:sp>
      <p:sp>
        <p:nvSpPr>
          <p:cNvPr id="19459" name="Rectangle 3"/>
          <p:cNvSpPr>
            <a:spLocks noGrp="1" noChangeArrowheads="1"/>
          </p:cNvSpPr>
          <p:nvPr>
            <p:ph type="body" idx="1"/>
          </p:nvPr>
        </p:nvSpPr>
        <p:spPr>
          <a:xfrm>
            <a:off x="900113" y="1628775"/>
            <a:ext cx="6934200" cy="4248150"/>
          </a:xfrm>
        </p:spPr>
        <p:txBody>
          <a:bodyPr/>
          <a:lstStyle/>
          <a:p>
            <a:pPr marL="990600" lvl="1" indent="-533400" eaLnBrk="1" hangingPunct="1">
              <a:buFont typeface="Wingdings" panose="05000000000000000000" pitchFamily="2" charset="2"/>
              <a:buAutoNum type="arabicPeriod"/>
            </a:pPr>
            <a:r>
              <a:rPr lang="zh-CN" altLang="en-US" sz="3600" dirty="0" smtClean="0"/>
              <a:t>恒星形成与行星诞生</a:t>
            </a:r>
          </a:p>
          <a:p>
            <a:pPr marL="990600" lvl="1" indent="-533400" eaLnBrk="1" hangingPunct="1">
              <a:buFont typeface="Wingdings" panose="05000000000000000000" pitchFamily="2" charset="2"/>
              <a:buAutoNum type="arabicPeriod"/>
            </a:pPr>
            <a:r>
              <a:rPr lang="zh-CN" altLang="en-US" sz="3600" dirty="0" smtClean="0"/>
              <a:t>太阳系开始于一个盘</a:t>
            </a:r>
          </a:p>
          <a:p>
            <a:pPr marL="990600" lvl="1" indent="-533400" eaLnBrk="1" hangingPunct="1">
              <a:buFont typeface="Wingdings" panose="05000000000000000000" pitchFamily="2" charset="2"/>
              <a:buAutoNum type="arabicPeriod"/>
            </a:pPr>
            <a:r>
              <a:rPr lang="zh-CN" altLang="en-US" sz="3600" dirty="0" smtClean="0"/>
              <a:t>原行星盘内热外冷</a:t>
            </a:r>
          </a:p>
          <a:p>
            <a:pPr marL="990600" lvl="1" indent="-533400" eaLnBrk="1" hangingPunct="1">
              <a:buFont typeface="Wingdings" panose="05000000000000000000" pitchFamily="2" charset="2"/>
              <a:buAutoNum type="arabicPeriod"/>
            </a:pPr>
            <a:r>
              <a:rPr lang="zh-CN" altLang="en-US" sz="3600" dirty="0" smtClean="0"/>
              <a:t>太阳系的身世</a:t>
            </a:r>
          </a:p>
          <a:p>
            <a:pPr marL="990600" lvl="1" indent="-533400" eaLnBrk="1" hangingPunct="1">
              <a:buFont typeface="Wingdings" panose="05000000000000000000" pitchFamily="2" charset="2"/>
              <a:buAutoNum type="arabicPeriod"/>
            </a:pPr>
            <a:r>
              <a:rPr lang="zh-CN" altLang="en-US" sz="3600" dirty="0" smtClean="0"/>
              <a:t>行星系很常见</a:t>
            </a:r>
          </a:p>
          <a:p>
            <a:pPr marL="990600" lvl="1" indent="-533400" eaLnBrk="1" hangingPunct="1">
              <a:buFont typeface="Wingdings" panose="05000000000000000000" pitchFamily="2" charset="2"/>
              <a:buAutoNum type="arabicPeriod"/>
            </a:pPr>
            <a:r>
              <a:rPr lang="zh-CN" altLang="en-US" sz="3600" dirty="0" smtClean="0"/>
              <a:t>地球</a:t>
            </a:r>
            <a:r>
              <a:rPr lang="en-US" altLang="zh-CN" sz="3600" dirty="0" smtClean="0"/>
              <a:t>2.0</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body" idx="4294967295"/>
          </p:nvPr>
        </p:nvSpPr>
        <p:spPr>
          <a:xfrm>
            <a:off x="228600" y="692150"/>
            <a:ext cx="8763000" cy="5708650"/>
          </a:xfrm>
        </p:spPr>
        <p:txBody>
          <a:bodyPr/>
          <a:lstStyle/>
          <a:p>
            <a:r>
              <a:rPr lang="zh-CN" altLang="en-US" dirty="0" smtClean="0">
                <a:solidFill>
                  <a:srgbClr val="FFFF00"/>
                </a:solidFill>
              </a:rPr>
              <a:t>内太阳系的行星</a:t>
            </a:r>
            <a:r>
              <a:rPr lang="zh-CN" altLang="en-US" dirty="0" smtClean="0"/>
              <a:t>由岩石包裹铁镍金属核构成</a:t>
            </a:r>
          </a:p>
          <a:p>
            <a:r>
              <a:rPr lang="zh-CN" altLang="en-US" dirty="0" smtClean="0">
                <a:solidFill>
                  <a:srgbClr val="FFFF00"/>
                </a:solidFill>
              </a:rPr>
              <a:t>外太阳系的天体</a:t>
            </a:r>
            <a:r>
              <a:rPr lang="zh-CN" altLang="en-US" dirty="0" smtClean="0"/>
              <a:t>（包括卫星、巨行星和彗星）主要由多种挥发性物质的冰态组成</a:t>
            </a:r>
          </a:p>
          <a:p>
            <a:endParaRPr lang="en-US" altLang="zh-CN" dirty="0" smtClean="0"/>
          </a:p>
          <a:p>
            <a:r>
              <a:rPr lang="zh-CN" altLang="en-US" dirty="0" smtClean="0"/>
              <a:t>行星成分的上述规则会被改变</a:t>
            </a:r>
          </a:p>
          <a:p>
            <a:pPr lvl="1"/>
            <a:r>
              <a:rPr lang="zh-CN" altLang="en-US" dirty="0" smtClean="0"/>
              <a:t>被称为</a:t>
            </a:r>
            <a:r>
              <a:rPr lang="zh-CN" altLang="en-US" dirty="0" smtClean="0">
                <a:solidFill>
                  <a:srgbClr val="FFFF00"/>
                </a:solidFill>
              </a:rPr>
              <a:t>行星迁移</a:t>
            </a:r>
            <a:r>
              <a:rPr lang="zh-CN" altLang="en-US" dirty="0" smtClean="0"/>
              <a:t>的引力散射强迫行星离开其诞生的位置</a:t>
            </a:r>
            <a:endParaRPr lang="en-US" altLang="zh-CN" dirty="0" smtClean="0"/>
          </a:p>
          <a:p>
            <a:pPr lvl="1"/>
            <a:r>
              <a:rPr lang="zh-CN" altLang="en-US" dirty="0" smtClean="0"/>
              <a:t>大量系外</a:t>
            </a:r>
            <a:r>
              <a:rPr lang="zh-CN" altLang="en-US" dirty="0" smtClean="0">
                <a:solidFill>
                  <a:srgbClr val="FFFF00"/>
                </a:solidFill>
              </a:rPr>
              <a:t>热木星</a:t>
            </a:r>
            <a:r>
              <a:rPr lang="zh-CN" altLang="en-US" dirty="0" smtClean="0"/>
              <a:t>的发现，表明轨道角动量损失（给盘）引起行星缓慢向内迁移</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p:txBody>
          <a:bodyPr/>
          <a:lstStyle/>
          <a:p>
            <a:pPr eaLnBrk="1" hangingPunct="1"/>
            <a:r>
              <a:rPr lang="zh-CN" altLang="en-US" sz="4400" b="0" dirty="0" smtClean="0"/>
              <a:t>固体行星吸积大气</a:t>
            </a:r>
          </a:p>
        </p:txBody>
      </p:sp>
      <p:sp>
        <p:nvSpPr>
          <p:cNvPr id="78851" name="Rectangle 3"/>
          <p:cNvSpPr>
            <a:spLocks noGrp="1" noChangeArrowheads="1"/>
          </p:cNvSpPr>
          <p:nvPr>
            <p:ph type="body" idx="4294967295"/>
          </p:nvPr>
        </p:nvSpPr>
        <p:spPr/>
        <p:txBody>
          <a:bodyPr/>
          <a:lstStyle/>
          <a:p>
            <a:pPr eaLnBrk="1" hangingPunct="1"/>
            <a:r>
              <a:rPr lang="zh-CN" altLang="en-US" dirty="0" smtClean="0"/>
              <a:t>固体行星一旦形成，它将进一步吸引原行星盘中的气体而继续成长</a:t>
            </a:r>
          </a:p>
          <a:p>
            <a:pPr eaLnBrk="1" hangingPunct="1"/>
            <a:r>
              <a:rPr lang="zh-CN" altLang="en-US" dirty="0" smtClean="0"/>
              <a:t>由于强烈的</a:t>
            </a:r>
            <a:r>
              <a:rPr lang="zh-CN" altLang="en-US" dirty="0" smtClean="0">
                <a:solidFill>
                  <a:srgbClr val="FFFF00"/>
                </a:solidFill>
              </a:rPr>
              <a:t>原太阳风</a:t>
            </a:r>
            <a:r>
              <a:rPr lang="zh-CN" altLang="en-US" dirty="0" smtClean="0"/>
              <a:t>和</a:t>
            </a:r>
            <a:r>
              <a:rPr lang="zh-CN" altLang="en-US" dirty="0" smtClean="0">
                <a:solidFill>
                  <a:srgbClr val="FFFF00"/>
                </a:solidFill>
              </a:rPr>
              <a:t>辐射压</a:t>
            </a:r>
            <a:r>
              <a:rPr lang="zh-CN" altLang="en-US" dirty="0" smtClean="0"/>
              <a:t>会驱散吸积盘中的剩余气体，所以气体吸积必须很快结束（对木星，大约一千万年）</a:t>
            </a:r>
          </a:p>
          <a:p>
            <a:pPr eaLnBrk="1" hangingPunct="1"/>
            <a:r>
              <a:rPr lang="zh-CN" altLang="en-US" dirty="0" smtClean="0"/>
              <a:t>质量巨大的固态行星对聚集和维系氢和氦等轻元素气体具有明显的优势</a:t>
            </a:r>
          </a:p>
          <a:p>
            <a:pPr eaLnBrk="1" hangingPunct="1"/>
            <a:r>
              <a:rPr lang="zh-CN" altLang="en-US" dirty="0" smtClean="0"/>
              <a:t>强大的引力使得大质量的年轻固态行星在其周围形成“</a:t>
            </a:r>
            <a:r>
              <a:rPr lang="zh-CN" altLang="en-US" dirty="0" smtClean="0">
                <a:solidFill>
                  <a:srgbClr val="FFFF00"/>
                </a:solidFill>
              </a:rPr>
              <a:t>微型吸积盘</a:t>
            </a:r>
            <a:r>
              <a:rPr lang="zh-CN" altLang="en-US" dirty="0" smtClean="0"/>
              <a:t>”，气体由吸积盘旋入固态行星</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p:txBody>
          <a:bodyPr/>
          <a:lstStyle/>
          <a:p>
            <a:r>
              <a:rPr lang="zh-CN" altLang="en-US" sz="4000" b="0" dirty="0">
                <a:solidFill>
                  <a:schemeClr val="bg1"/>
                </a:solidFill>
              </a:rPr>
              <a:t>行星形成时获得的气体称为</a:t>
            </a:r>
            <a:r>
              <a:rPr lang="zh-CN" altLang="en-US" sz="4000" b="0" dirty="0"/>
              <a:t>原始</a:t>
            </a:r>
            <a:r>
              <a:rPr lang="zh-CN" altLang="en-US" sz="4000" b="0" dirty="0" smtClean="0"/>
              <a:t>大气</a:t>
            </a:r>
          </a:p>
        </p:txBody>
      </p:sp>
      <p:sp>
        <p:nvSpPr>
          <p:cNvPr id="80899" name="Rectangle 3"/>
          <p:cNvSpPr>
            <a:spLocks noGrp="1" noChangeArrowheads="1"/>
          </p:cNvSpPr>
          <p:nvPr>
            <p:ph type="body" idx="4294967295"/>
          </p:nvPr>
        </p:nvSpPr>
        <p:spPr>
          <a:xfrm>
            <a:off x="228600" y="1412776"/>
            <a:ext cx="8763000" cy="4988024"/>
          </a:xfrm>
        </p:spPr>
        <p:txBody>
          <a:bodyPr/>
          <a:lstStyle/>
          <a:p>
            <a:r>
              <a:rPr lang="zh-CN" altLang="en-US" dirty="0" smtClean="0"/>
              <a:t>大行星的原始大气很多，主导像木星这样的巨行星的质量。微型吸积盘中的固体物质后来凝聚为“</a:t>
            </a:r>
            <a:r>
              <a:rPr lang="zh-CN" altLang="en-US" dirty="0">
                <a:solidFill>
                  <a:srgbClr val="FFFF00"/>
                </a:solidFill>
              </a:rPr>
              <a:t>微型</a:t>
            </a:r>
            <a:r>
              <a:rPr lang="zh-CN" altLang="en-US" dirty="0" smtClean="0">
                <a:solidFill>
                  <a:srgbClr val="FFFF00"/>
                </a:solidFill>
              </a:rPr>
              <a:t>太阳系</a:t>
            </a:r>
            <a:r>
              <a:rPr lang="zh-CN" altLang="en-US" dirty="0" smtClean="0"/>
              <a:t>”：环绕行星公转的一群卫星</a:t>
            </a:r>
          </a:p>
          <a:p>
            <a:r>
              <a:rPr lang="zh-CN" altLang="en-US" dirty="0" smtClean="0"/>
              <a:t>质量低的行星从原行星盘中所获得的原始大气随后</a:t>
            </a:r>
            <a:r>
              <a:rPr lang="zh-CN" altLang="en-US" dirty="0" smtClean="0">
                <a:solidFill>
                  <a:srgbClr val="FFFF00"/>
                </a:solidFill>
              </a:rPr>
              <a:t>逃逸</a:t>
            </a:r>
            <a:r>
              <a:rPr lang="zh-CN" altLang="en-US" dirty="0" smtClean="0"/>
              <a:t>。今天像地球这样的行星的大气为</a:t>
            </a:r>
            <a:r>
              <a:rPr lang="zh-CN" altLang="en-US" dirty="0" smtClean="0">
                <a:solidFill>
                  <a:srgbClr val="FFFF00"/>
                </a:solidFill>
              </a:rPr>
              <a:t>次生大气</a:t>
            </a:r>
            <a:r>
              <a:rPr lang="zh-CN" altLang="en-US" dirty="0" smtClean="0"/>
              <a:t>，是由</a:t>
            </a:r>
            <a:r>
              <a:rPr lang="zh-CN" altLang="en-US" dirty="0" smtClean="0">
                <a:solidFill>
                  <a:srgbClr val="FFFF00"/>
                </a:solidFill>
              </a:rPr>
              <a:t>火山</a:t>
            </a:r>
            <a:r>
              <a:rPr lang="zh-CN" altLang="en-US" dirty="0" smtClean="0"/>
              <a:t>从行星内部喷出来的二氧化碳等气体，或由移步到内太阳系的</a:t>
            </a:r>
            <a:r>
              <a:rPr lang="zh-CN" altLang="en-US" dirty="0" smtClean="0">
                <a:solidFill>
                  <a:srgbClr val="FFFF00"/>
                </a:solidFill>
              </a:rPr>
              <a:t>彗星</a:t>
            </a:r>
            <a:r>
              <a:rPr lang="zh-CN" altLang="en-US" dirty="0" smtClean="0"/>
              <a:t>带来（水、有机物等挥发性物质）</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381000" y="304800"/>
            <a:ext cx="8534400" cy="963613"/>
          </a:xfrm>
        </p:spPr>
        <p:txBody>
          <a:bodyPr/>
          <a:lstStyle/>
          <a:p>
            <a:pPr algn="ctr"/>
            <a:r>
              <a:rPr lang="en-US" altLang="zh-CN" sz="6000" b="0" dirty="0" smtClean="0">
                <a:latin typeface="Arial" panose="020B0604020202020204" pitchFamily="34" charset="0"/>
              </a:rPr>
              <a:t>4</a:t>
            </a:r>
            <a:r>
              <a:rPr lang="zh-CN" altLang="en-US" sz="6000" b="0" dirty="0" smtClean="0">
                <a:latin typeface="Arial" panose="020B0604020202020204" pitchFamily="34" charset="0"/>
              </a:rPr>
              <a:t>、太阳系的身世</a:t>
            </a:r>
          </a:p>
        </p:txBody>
      </p:sp>
      <p:sp>
        <p:nvSpPr>
          <p:cNvPr id="82947" name="Rectangle 3"/>
          <p:cNvSpPr>
            <a:spLocks noGrp="1" noChangeArrowheads="1"/>
          </p:cNvSpPr>
          <p:nvPr>
            <p:ph type="body" idx="4294967295"/>
          </p:nvPr>
        </p:nvSpPr>
        <p:spPr>
          <a:xfrm>
            <a:off x="179388" y="2133600"/>
            <a:ext cx="8763000" cy="3744913"/>
          </a:xfrm>
        </p:spPr>
        <p:txBody>
          <a:bodyPr/>
          <a:lstStyle/>
          <a:p>
            <a:r>
              <a:rPr lang="en-US" altLang="zh-CN" dirty="0" smtClean="0"/>
              <a:t>~50</a:t>
            </a:r>
            <a:r>
              <a:rPr lang="zh-CN" altLang="en-US" dirty="0" smtClean="0"/>
              <a:t>亿年前，太阳还是个被一个</a:t>
            </a:r>
            <a:r>
              <a:rPr lang="zh-CN" altLang="en-US" dirty="0" smtClean="0">
                <a:solidFill>
                  <a:srgbClr val="FFFF00"/>
                </a:solidFill>
              </a:rPr>
              <a:t>原行星盘</a:t>
            </a:r>
            <a:r>
              <a:rPr lang="zh-CN" altLang="en-US" dirty="0" smtClean="0"/>
              <a:t>环绕的</a:t>
            </a:r>
            <a:r>
              <a:rPr lang="zh-CN" altLang="en-US" dirty="0" smtClean="0">
                <a:solidFill>
                  <a:srgbClr val="FFFF00"/>
                </a:solidFill>
              </a:rPr>
              <a:t>原恒星</a:t>
            </a:r>
          </a:p>
          <a:p>
            <a:r>
              <a:rPr lang="zh-CN" altLang="en-US" dirty="0" smtClean="0"/>
              <a:t>几十万年后，盘中的大部分尘埃凝聚成</a:t>
            </a:r>
            <a:r>
              <a:rPr lang="zh-CN" altLang="en-US" dirty="0" smtClean="0">
                <a:solidFill>
                  <a:srgbClr val="FFFF00"/>
                </a:solidFill>
              </a:rPr>
              <a:t>星子</a:t>
            </a:r>
          </a:p>
          <a:p>
            <a:pPr lvl="1"/>
            <a:r>
              <a:rPr lang="zh-CN" altLang="en-US" sz="3200" dirty="0" smtClean="0"/>
              <a:t>在靠近太阳的内区，星子由岩石和金属组成</a:t>
            </a:r>
          </a:p>
          <a:p>
            <a:pPr lvl="1"/>
            <a:r>
              <a:rPr lang="zh-CN" altLang="en-US" sz="3200" dirty="0" smtClean="0"/>
              <a:t>在远离太阳的外区，星子由岩石、金属、冰和有机物组成</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p:txBody>
          <a:bodyPr/>
          <a:lstStyle/>
          <a:p>
            <a:r>
              <a:rPr lang="zh-CN" altLang="en-US" sz="4400" b="0" smtClean="0"/>
              <a:t>内太阳系形成岩质类地行星</a:t>
            </a:r>
          </a:p>
        </p:txBody>
      </p:sp>
      <p:sp>
        <p:nvSpPr>
          <p:cNvPr id="84995" name="Rectangle 3"/>
          <p:cNvSpPr>
            <a:spLocks noGrp="1" noChangeArrowheads="1"/>
          </p:cNvSpPr>
          <p:nvPr>
            <p:ph type="body" idx="4294967295"/>
          </p:nvPr>
        </p:nvSpPr>
        <p:spPr>
          <a:xfrm>
            <a:off x="228600" y="1143000"/>
            <a:ext cx="8763000" cy="2141538"/>
          </a:xfrm>
        </p:spPr>
        <p:txBody>
          <a:bodyPr/>
          <a:lstStyle/>
          <a:p>
            <a:r>
              <a:rPr lang="en-US" altLang="zh-CN" smtClean="0"/>
              <a:t>~</a:t>
            </a:r>
            <a:r>
              <a:rPr lang="en-US" altLang="zh-CN" smtClean="0">
                <a:solidFill>
                  <a:srgbClr val="00FF00"/>
                </a:solidFill>
              </a:rPr>
              <a:t>5</a:t>
            </a:r>
            <a:r>
              <a:rPr lang="zh-CN" altLang="en-US" smtClean="0">
                <a:solidFill>
                  <a:srgbClr val="00FF00"/>
                </a:solidFill>
              </a:rPr>
              <a:t>个星子</a:t>
            </a:r>
            <a:r>
              <a:rPr lang="zh-CN" altLang="en-US" smtClean="0"/>
              <a:t>很快成长为各自轨道附近的主导质量，不断增强的引力使得它们捕获大部分剩余星子，或者把一些星子从盘的内区（几个天文单位以内）抛出。主导星子最终成长为</a:t>
            </a:r>
            <a:r>
              <a:rPr lang="zh-CN" altLang="en-US" smtClean="0">
                <a:solidFill>
                  <a:srgbClr val="FFFF00"/>
                </a:solidFill>
              </a:rPr>
              <a:t>类地行星</a:t>
            </a:r>
          </a:p>
        </p:txBody>
      </p:sp>
      <p:pic>
        <p:nvPicPr>
          <p:cNvPr id="849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573463"/>
            <a:ext cx="5983288"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7" name="Text Box 5"/>
          <p:cNvSpPr txBox="1">
            <a:spLocks noChangeArrowheads="1"/>
          </p:cNvSpPr>
          <p:nvPr/>
        </p:nvSpPr>
        <p:spPr bwMode="auto">
          <a:xfrm>
            <a:off x="6659563" y="3716338"/>
            <a:ext cx="233997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rPr>
              <a:t>水星、金星、地球和火星是存活下来的类地行星</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noChangeArrowheads="1"/>
          </p:cNvSpPr>
          <p:nvPr>
            <p:ph type="body" idx="4294967295"/>
          </p:nvPr>
        </p:nvSpPr>
        <p:spPr>
          <a:xfrm>
            <a:off x="179388" y="404813"/>
            <a:ext cx="8763000" cy="2304107"/>
          </a:xfrm>
        </p:spPr>
        <p:txBody>
          <a:bodyPr/>
          <a:lstStyle/>
          <a:p>
            <a:r>
              <a:rPr lang="zh-CN" altLang="en-US" dirty="0" smtClean="0"/>
              <a:t>在</a:t>
            </a:r>
            <a:r>
              <a:rPr lang="en-US" altLang="zh-CN" dirty="0" smtClean="0"/>
              <a:t>4</a:t>
            </a:r>
            <a:r>
              <a:rPr lang="zh-CN" altLang="en-US" dirty="0" smtClean="0"/>
              <a:t>个类地行星形成后的几亿年间，环绕太阳的剩余物质继续雨点般地砸落到它们的表面</a:t>
            </a:r>
          </a:p>
          <a:p>
            <a:r>
              <a:rPr lang="zh-CN" altLang="en-US" dirty="0" smtClean="0"/>
              <a:t>这些类地行星</a:t>
            </a:r>
            <a:r>
              <a:rPr lang="zh-CN" altLang="en-US" dirty="0" smtClean="0">
                <a:solidFill>
                  <a:srgbClr val="00FF00"/>
                </a:solidFill>
              </a:rPr>
              <a:t>成长的伤痕</a:t>
            </a:r>
            <a:r>
              <a:rPr lang="zh-CN" altLang="en-US" dirty="0" smtClean="0"/>
              <a:t>如今在它们的表面依然可见</a:t>
            </a:r>
          </a:p>
        </p:txBody>
      </p:sp>
      <p:pic>
        <p:nvPicPr>
          <p:cNvPr id="870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2274888"/>
            <a:ext cx="5761359" cy="4420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4" name="Text Box 5"/>
          <p:cNvSpPr txBox="1">
            <a:spLocks noChangeArrowheads="1"/>
          </p:cNvSpPr>
          <p:nvPr/>
        </p:nvSpPr>
        <p:spPr bwMode="auto">
          <a:xfrm>
            <a:off x="341826" y="3670930"/>
            <a:ext cx="271728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rPr>
              <a:t>水星表面古老的大陨石坑记录了年轻太阳系的最后时光</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p:txBody>
          <a:bodyPr/>
          <a:lstStyle/>
          <a:p>
            <a:pPr algn="ctr"/>
            <a:r>
              <a:rPr lang="zh-CN" altLang="en-US" b="0" dirty="0" smtClean="0"/>
              <a:t>类地行星的大气形成</a:t>
            </a:r>
            <a:endParaRPr lang="zh-CN" altLang="en-US" dirty="0" smtClean="0"/>
          </a:p>
        </p:txBody>
      </p:sp>
      <p:sp>
        <p:nvSpPr>
          <p:cNvPr id="88067" name="Rectangle 3"/>
          <p:cNvSpPr>
            <a:spLocks noGrp="1" noChangeArrowheads="1"/>
          </p:cNvSpPr>
          <p:nvPr>
            <p:ph type="body" idx="4294967295"/>
          </p:nvPr>
        </p:nvSpPr>
        <p:spPr>
          <a:xfrm>
            <a:off x="228600" y="1340768"/>
            <a:ext cx="8763000" cy="5060032"/>
          </a:xfrm>
        </p:spPr>
        <p:txBody>
          <a:bodyPr/>
          <a:lstStyle/>
          <a:p>
            <a:r>
              <a:rPr lang="zh-CN" altLang="en-US" dirty="0" smtClean="0"/>
              <a:t>原太阳成为太阳前，原行星盘内区的气体依然丰沛</a:t>
            </a:r>
          </a:p>
          <a:p>
            <a:r>
              <a:rPr lang="zh-CN" altLang="en-US" dirty="0" smtClean="0">
                <a:solidFill>
                  <a:srgbClr val="FFFF00"/>
                </a:solidFill>
              </a:rPr>
              <a:t>地球</a:t>
            </a:r>
            <a:r>
              <a:rPr lang="zh-CN" altLang="en-US" dirty="0" smtClean="0"/>
              <a:t>和</a:t>
            </a:r>
            <a:r>
              <a:rPr lang="zh-CN" altLang="en-US" dirty="0" smtClean="0">
                <a:solidFill>
                  <a:srgbClr val="FFFF00"/>
                </a:solidFill>
              </a:rPr>
              <a:t>金星</a:t>
            </a:r>
            <a:r>
              <a:rPr lang="zh-CN" altLang="en-US" dirty="0" smtClean="0"/>
              <a:t>也许</a:t>
            </a:r>
            <a:r>
              <a:rPr lang="en-US" altLang="zh-CN" dirty="0" smtClean="0"/>
              <a:t>hold</a:t>
            </a:r>
            <a:r>
              <a:rPr lang="zh-CN" altLang="en-US" dirty="0" smtClean="0"/>
              <a:t>住了稀薄的原始大气（氢和氦），但很快逃逸出去</a:t>
            </a:r>
            <a:endParaRPr lang="en-US" altLang="zh-CN" dirty="0" smtClean="0"/>
          </a:p>
          <a:p>
            <a:r>
              <a:rPr lang="zh-CN" altLang="en-US" dirty="0" smtClean="0"/>
              <a:t>类地行星诞生时没有浓密的大气，直至环绕今天的</a:t>
            </a:r>
            <a:r>
              <a:rPr lang="zh-CN" altLang="en-US" dirty="0" smtClean="0">
                <a:solidFill>
                  <a:srgbClr val="FFFF00"/>
                </a:solidFill>
              </a:rPr>
              <a:t>金星</a:t>
            </a:r>
            <a:r>
              <a:rPr lang="zh-CN" altLang="en-US" dirty="0" smtClean="0"/>
              <a:t>、</a:t>
            </a:r>
            <a:r>
              <a:rPr lang="zh-CN" altLang="en-US" dirty="0" smtClean="0">
                <a:solidFill>
                  <a:srgbClr val="FFFF00"/>
                </a:solidFill>
              </a:rPr>
              <a:t>地球</a:t>
            </a:r>
            <a:r>
              <a:rPr lang="zh-CN" altLang="en-US" dirty="0" smtClean="0"/>
              <a:t>和</a:t>
            </a:r>
            <a:r>
              <a:rPr lang="zh-CN" altLang="en-US" dirty="0" smtClean="0">
                <a:solidFill>
                  <a:srgbClr val="FFFF00"/>
                </a:solidFill>
              </a:rPr>
              <a:t>火星</a:t>
            </a:r>
            <a:r>
              <a:rPr lang="zh-CN" altLang="en-US" dirty="0" smtClean="0"/>
              <a:t>的</a:t>
            </a:r>
            <a:r>
              <a:rPr lang="zh-CN" altLang="en-US" dirty="0" smtClean="0">
                <a:solidFill>
                  <a:srgbClr val="FFFF00"/>
                </a:solidFill>
              </a:rPr>
              <a:t>次生大气</a:t>
            </a:r>
            <a:r>
              <a:rPr lang="zh-CN" altLang="en-US" dirty="0" smtClean="0"/>
              <a:t>的产生</a:t>
            </a:r>
          </a:p>
          <a:p>
            <a:r>
              <a:rPr lang="zh-CN" altLang="en-US" dirty="0" smtClean="0">
                <a:solidFill>
                  <a:srgbClr val="FFFF00"/>
                </a:solidFill>
              </a:rPr>
              <a:t>水星</a:t>
            </a:r>
            <a:r>
              <a:rPr lang="zh-CN" altLang="en-US" dirty="0" smtClean="0"/>
              <a:t>离太阳最近，质量太小，连次生大气也维系不了，至今几乎</a:t>
            </a:r>
            <a:r>
              <a:rPr lang="zh-CN" altLang="en-US" dirty="0" smtClean="0">
                <a:solidFill>
                  <a:srgbClr val="FFFF00"/>
                </a:solidFill>
              </a:rPr>
              <a:t>无大气</a:t>
            </a:r>
            <a:endParaRPr lang="en-US" altLang="zh-CN" dirty="0" smtClean="0">
              <a:solidFill>
                <a:srgbClr val="FFFF00"/>
              </a:solidFil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p:txBody>
          <a:bodyPr/>
          <a:lstStyle/>
          <a:p>
            <a:pPr algn="ctr"/>
            <a:r>
              <a:rPr lang="zh-CN" altLang="en-US" sz="4400" b="0" dirty="0" smtClean="0"/>
              <a:t>外太阳系形成巨行星</a:t>
            </a:r>
          </a:p>
        </p:txBody>
      </p:sp>
      <p:sp>
        <p:nvSpPr>
          <p:cNvPr id="89091" name="Rectangle 3"/>
          <p:cNvSpPr>
            <a:spLocks noGrp="1" noChangeArrowheads="1"/>
          </p:cNvSpPr>
          <p:nvPr>
            <p:ph type="body" idx="4294967295"/>
          </p:nvPr>
        </p:nvSpPr>
        <p:spPr>
          <a:xfrm>
            <a:off x="228600" y="1412776"/>
            <a:ext cx="8763000" cy="4988024"/>
          </a:xfrm>
        </p:spPr>
        <p:txBody>
          <a:bodyPr/>
          <a:lstStyle/>
          <a:p>
            <a:r>
              <a:rPr lang="zh-CN" altLang="en-US" dirty="0" smtClean="0"/>
              <a:t>距离太阳</a:t>
            </a:r>
            <a:r>
              <a:rPr lang="en-US" altLang="zh-CN" dirty="0" smtClean="0"/>
              <a:t>5AU</a:t>
            </a:r>
            <a:r>
              <a:rPr lang="zh-CN" altLang="en-US" dirty="0" smtClean="0"/>
              <a:t>以远的区域，星子并合形成多个</a:t>
            </a:r>
            <a:r>
              <a:rPr lang="en-US" altLang="zh-CN" dirty="0" smtClean="0">
                <a:solidFill>
                  <a:srgbClr val="FFFF00"/>
                </a:solidFill>
              </a:rPr>
              <a:t>5-10</a:t>
            </a:r>
            <a:r>
              <a:rPr lang="zh-CN" altLang="en-US" dirty="0" smtClean="0">
                <a:solidFill>
                  <a:srgbClr val="FFFF00"/>
                </a:solidFill>
              </a:rPr>
              <a:t>倍地球质量的天体</a:t>
            </a:r>
            <a:r>
              <a:rPr lang="zh-CN" altLang="en-US" dirty="0" smtClean="0"/>
              <a:t>，除了岩石和金属外，它们还含有挥发性的冰和有机化合物</a:t>
            </a:r>
            <a:endParaRPr lang="en-US" altLang="zh-CN" dirty="0" smtClean="0"/>
          </a:p>
          <a:p>
            <a:r>
              <a:rPr lang="en-US" altLang="zh-CN" dirty="0">
                <a:solidFill>
                  <a:srgbClr val="00FF00"/>
                </a:solidFill>
              </a:rPr>
              <a:t>4</a:t>
            </a:r>
            <a:r>
              <a:rPr lang="zh-CN" altLang="en-US" dirty="0"/>
              <a:t>个大质量的天体成为今天的巨行星（木星、土星、天王星和海王星的）的</a:t>
            </a:r>
            <a:r>
              <a:rPr lang="zh-CN" altLang="en-US" dirty="0" smtClean="0">
                <a:solidFill>
                  <a:srgbClr val="00FF00"/>
                </a:solidFill>
              </a:rPr>
              <a:t>核</a:t>
            </a:r>
            <a:endParaRPr lang="zh-CN" altLang="en-US" dirty="0" smtClean="0"/>
          </a:p>
          <a:p>
            <a:endParaRPr lang="en-US" altLang="zh-CN" dirty="0" smtClean="0"/>
          </a:p>
          <a:p>
            <a:r>
              <a:rPr lang="zh-CN" altLang="en-US" dirty="0" smtClean="0"/>
              <a:t>通过</a:t>
            </a:r>
            <a:r>
              <a:rPr lang="zh-CN" altLang="en-US" dirty="0" smtClean="0">
                <a:solidFill>
                  <a:srgbClr val="FFFF00"/>
                </a:solidFill>
              </a:rPr>
              <a:t>核吸积气体俘获</a:t>
            </a:r>
            <a:r>
              <a:rPr lang="zh-CN" altLang="en-US" dirty="0" smtClean="0"/>
              <a:t>过程，在这些</a:t>
            </a:r>
            <a:r>
              <a:rPr lang="zh-CN" altLang="en-US" dirty="0" smtClean="0">
                <a:solidFill>
                  <a:srgbClr val="FFFF00"/>
                </a:solidFill>
              </a:rPr>
              <a:t>行星核</a:t>
            </a:r>
            <a:r>
              <a:rPr lang="zh-CN" altLang="en-US" dirty="0" smtClean="0"/>
              <a:t>周围形成</a:t>
            </a:r>
            <a:r>
              <a:rPr lang="zh-CN" altLang="en-US" dirty="0" smtClean="0">
                <a:solidFill>
                  <a:srgbClr val="FFFF00"/>
                </a:solidFill>
              </a:rPr>
              <a:t>微型吸积盘</a:t>
            </a:r>
            <a:r>
              <a:rPr lang="zh-CN" altLang="en-US" dirty="0" smtClean="0"/>
              <a:t>，俘获大量的氢和氦，并被灌进行星</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p:txBody>
          <a:bodyPr/>
          <a:lstStyle/>
          <a:p>
            <a:pPr algn="ctr"/>
            <a:r>
              <a:rPr lang="zh-CN" altLang="en-US" sz="4400" b="0" dirty="0" smtClean="0"/>
              <a:t>核吸积气体俘获的瓶颈</a:t>
            </a:r>
            <a:endParaRPr lang="en-US" altLang="zh-CN" sz="4400" b="0" dirty="0" smtClean="0"/>
          </a:p>
        </p:txBody>
      </p:sp>
      <p:sp>
        <p:nvSpPr>
          <p:cNvPr id="91139" name="Rectangle 3"/>
          <p:cNvSpPr>
            <a:spLocks noGrp="1" noChangeArrowheads="1"/>
          </p:cNvSpPr>
          <p:nvPr>
            <p:ph type="body" idx="4294967295"/>
          </p:nvPr>
        </p:nvSpPr>
        <p:spPr/>
        <p:txBody>
          <a:bodyPr/>
          <a:lstStyle/>
          <a:p>
            <a:r>
              <a:rPr lang="zh-CN" altLang="en-US" dirty="0"/>
              <a:t>大质量的</a:t>
            </a:r>
            <a:r>
              <a:rPr lang="zh-CN" altLang="en-US" dirty="0">
                <a:solidFill>
                  <a:srgbClr val="FFFF00"/>
                </a:solidFill>
              </a:rPr>
              <a:t>木星</a:t>
            </a:r>
            <a:r>
              <a:rPr lang="en-US" altLang="zh-CN" dirty="0">
                <a:solidFill>
                  <a:srgbClr val="FFFF00"/>
                </a:solidFill>
              </a:rPr>
              <a:t>[</a:t>
            </a:r>
            <a:r>
              <a:rPr lang="zh-CN" altLang="en-US" dirty="0">
                <a:solidFill>
                  <a:srgbClr val="FFFF00"/>
                </a:solidFill>
              </a:rPr>
              <a:t>核</a:t>
            </a:r>
            <a:r>
              <a:rPr lang="en-US" altLang="zh-CN" dirty="0">
                <a:solidFill>
                  <a:srgbClr val="FFFF00"/>
                </a:solidFill>
              </a:rPr>
              <a:t>]</a:t>
            </a:r>
            <a:r>
              <a:rPr lang="zh-CN" altLang="en-US" dirty="0"/>
              <a:t>能够俘获并维系</a:t>
            </a:r>
            <a:r>
              <a:rPr lang="en-US" altLang="zh-CN" dirty="0"/>
              <a:t>~300</a:t>
            </a:r>
            <a:r>
              <a:rPr lang="zh-CN" altLang="en-US" dirty="0"/>
              <a:t>倍地球质量的（</a:t>
            </a:r>
            <a:r>
              <a:rPr lang="en-US" altLang="zh-CN" dirty="0"/>
              <a:t>H</a:t>
            </a:r>
            <a:r>
              <a:rPr lang="zh-CN" altLang="en-US" dirty="0"/>
              <a:t>和</a:t>
            </a:r>
            <a:r>
              <a:rPr lang="en-US" altLang="zh-CN" dirty="0"/>
              <a:t>He</a:t>
            </a:r>
            <a:r>
              <a:rPr lang="zh-CN" altLang="en-US" dirty="0"/>
              <a:t>）</a:t>
            </a:r>
            <a:r>
              <a:rPr lang="zh-CN" altLang="en-US" dirty="0" smtClean="0"/>
              <a:t>气体</a:t>
            </a:r>
            <a:endParaRPr lang="en-US" altLang="zh-CN" dirty="0" smtClean="0"/>
          </a:p>
          <a:p>
            <a:r>
              <a:rPr lang="zh-CN" altLang="en-US" dirty="0" smtClean="0"/>
              <a:t>其它行星</a:t>
            </a:r>
            <a:r>
              <a:rPr lang="en-US" altLang="zh-CN" dirty="0" smtClean="0"/>
              <a:t>[</a:t>
            </a:r>
            <a:r>
              <a:rPr lang="zh-CN" altLang="en-US" dirty="0" smtClean="0"/>
              <a:t>核</a:t>
            </a:r>
            <a:r>
              <a:rPr lang="en-US" altLang="zh-CN" dirty="0" smtClean="0"/>
              <a:t>]</a:t>
            </a:r>
            <a:r>
              <a:rPr lang="zh-CN" altLang="en-US" dirty="0" smtClean="0"/>
              <a:t>俘获少量的气体。可能因为核的质量小，或因为可用气体少（位于更外区域）。</a:t>
            </a:r>
            <a:r>
              <a:rPr lang="zh-CN" altLang="en-US" dirty="0" smtClean="0">
                <a:solidFill>
                  <a:srgbClr val="FFFF00"/>
                </a:solidFill>
              </a:rPr>
              <a:t>土星</a:t>
            </a:r>
            <a:r>
              <a:rPr lang="zh-CN" altLang="en-US" dirty="0" smtClean="0"/>
              <a:t>吸积</a:t>
            </a:r>
            <a:r>
              <a:rPr lang="en-US" altLang="zh-CN" dirty="0" smtClean="0"/>
              <a:t>~100</a:t>
            </a:r>
            <a:r>
              <a:rPr lang="zh-CN" altLang="en-US" dirty="0" smtClean="0"/>
              <a:t>倍地球质量的气体，而</a:t>
            </a:r>
            <a:r>
              <a:rPr lang="zh-CN" altLang="en-US" dirty="0" smtClean="0">
                <a:solidFill>
                  <a:srgbClr val="FFFF00"/>
                </a:solidFill>
              </a:rPr>
              <a:t>天王星</a:t>
            </a:r>
            <a:r>
              <a:rPr lang="zh-CN" altLang="en-US" dirty="0" smtClean="0"/>
              <a:t>和</a:t>
            </a:r>
            <a:r>
              <a:rPr lang="zh-CN" altLang="en-US" dirty="0" smtClean="0">
                <a:solidFill>
                  <a:srgbClr val="FFFF00"/>
                </a:solidFill>
              </a:rPr>
              <a:t>海王星</a:t>
            </a:r>
            <a:r>
              <a:rPr lang="zh-CN" altLang="en-US" dirty="0" smtClean="0"/>
              <a:t>仅抓住了几倍地球质量的气体</a:t>
            </a:r>
          </a:p>
          <a:p>
            <a:endParaRPr lang="en-US" altLang="zh-CN" dirty="0" smtClean="0"/>
          </a:p>
          <a:p>
            <a:r>
              <a:rPr lang="zh-CN" altLang="en-US" dirty="0" smtClean="0"/>
              <a:t>核吸积可能需要</a:t>
            </a:r>
            <a:r>
              <a:rPr lang="en-US" altLang="zh-CN" dirty="0" smtClean="0"/>
              <a:t>~1</a:t>
            </a:r>
            <a:r>
              <a:rPr lang="zh-CN" altLang="en-US" dirty="0" smtClean="0"/>
              <a:t>千万年才能使木星长成，但原行星盘也许在一半的时间就</a:t>
            </a:r>
            <a:r>
              <a:rPr lang="zh-CN" altLang="en-US" dirty="0" smtClean="0">
                <a:solidFill>
                  <a:srgbClr val="00FF00"/>
                </a:solidFill>
              </a:rPr>
              <a:t>烟消云散</a:t>
            </a:r>
            <a:r>
              <a:rPr lang="zh-CN" altLang="en-US" dirty="0" smtClean="0"/>
              <a:t>了，没有氢和氦气体再供给木星了</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p:txBody>
          <a:bodyPr/>
          <a:lstStyle/>
          <a:p>
            <a:pPr algn="ctr"/>
            <a:r>
              <a:rPr lang="zh-CN" altLang="en-US" sz="4400" b="0" dirty="0"/>
              <a:t>盘</a:t>
            </a:r>
            <a:r>
              <a:rPr lang="zh-CN" altLang="en-US" sz="4400" b="0" dirty="0" smtClean="0"/>
              <a:t>不稳定来弥补</a:t>
            </a:r>
            <a:endParaRPr lang="zh-CN" altLang="en-US" sz="4400" dirty="0" smtClean="0"/>
          </a:p>
        </p:txBody>
      </p:sp>
      <p:sp>
        <p:nvSpPr>
          <p:cNvPr id="93187" name="Rectangle 3"/>
          <p:cNvSpPr>
            <a:spLocks noGrp="1" noChangeArrowheads="1"/>
          </p:cNvSpPr>
          <p:nvPr>
            <p:ph type="body" idx="4294967295"/>
          </p:nvPr>
        </p:nvSpPr>
        <p:spPr>
          <a:xfrm>
            <a:off x="228600" y="1340768"/>
            <a:ext cx="8763000" cy="5060032"/>
          </a:xfrm>
        </p:spPr>
        <p:txBody>
          <a:bodyPr/>
          <a:lstStyle/>
          <a:p>
            <a:r>
              <a:rPr lang="zh-CN" altLang="en-US" dirty="0"/>
              <a:t>原行星盘意外地飞快破裂为质量等同于巨行星的团块的</a:t>
            </a:r>
            <a:r>
              <a:rPr lang="zh-CN" altLang="en-US" dirty="0">
                <a:solidFill>
                  <a:srgbClr val="FFFF00"/>
                </a:solidFill>
              </a:rPr>
              <a:t>盘不稳定</a:t>
            </a:r>
            <a:r>
              <a:rPr lang="zh-CN" altLang="en-US" dirty="0"/>
              <a:t>过程也许能弥补核吸积过程的</a:t>
            </a:r>
            <a:r>
              <a:rPr lang="zh-CN" altLang="en-US" dirty="0" smtClean="0"/>
              <a:t>瓶颈</a:t>
            </a:r>
            <a:endParaRPr lang="en-US" altLang="zh-CN" dirty="0" smtClean="0"/>
          </a:p>
          <a:p>
            <a:endParaRPr lang="zh-CN" altLang="en-US" dirty="0" smtClean="0"/>
          </a:p>
          <a:p>
            <a:r>
              <a:rPr lang="zh-CN" altLang="en-US" dirty="0" smtClean="0">
                <a:solidFill>
                  <a:srgbClr val="FFFF00"/>
                </a:solidFill>
              </a:rPr>
              <a:t>微型吸积盘</a:t>
            </a:r>
            <a:r>
              <a:rPr lang="zh-CN" altLang="en-US" dirty="0" smtClean="0"/>
              <a:t>中剩余的物质凝聚成绕巨行星公转的</a:t>
            </a:r>
            <a:r>
              <a:rPr lang="zh-CN" altLang="en-US" dirty="0" smtClean="0">
                <a:solidFill>
                  <a:srgbClr val="FFFF00"/>
                </a:solidFill>
              </a:rPr>
              <a:t>天然卫星</a:t>
            </a:r>
          </a:p>
          <a:p>
            <a:r>
              <a:rPr lang="zh-CN" altLang="en-US" dirty="0" smtClean="0"/>
              <a:t>环绕行星的卫星材料的成分，遵循环绕太阳的行星材料的形成规律</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r>
              <a:rPr lang="zh-CN" altLang="en-US" sz="4400" smtClean="0"/>
              <a:t>教材学习</a:t>
            </a:r>
          </a:p>
        </p:txBody>
      </p:sp>
      <p:sp>
        <p:nvSpPr>
          <p:cNvPr id="21507" name="Rectangle 3"/>
          <p:cNvSpPr>
            <a:spLocks noGrp="1" noChangeArrowheads="1"/>
          </p:cNvSpPr>
          <p:nvPr>
            <p:ph type="body" idx="4294967295"/>
          </p:nvPr>
        </p:nvSpPr>
        <p:spPr/>
        <p:txBody>
          <a:bodyPr/>
          <a:lstStyle/>
          <a:p>
            <a:r>
              <a:rPr lang="en-US" altLang="zh-CN" dirty="0" smtClean="0"/>
              <a:t>Chapter 7:  The Birth and Evolution of Planetary System</a:t>
            </a:r>
            <a:endParaRPr lang="zh-CN" altLang="en-US" dirty="0" smtClean="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p:txBody>
          <a:bodyPr/>
          <a:lstStyle/>
          <a:p>
            <a:pPr algn="ctr"/>
            <a:r>
              <a:rPr lang="zh-CN" altLang="en-US" sz="4400" b="0" dirty="0" smtClean="0"/>
              <a:t>并非所有的星子都能成为行星</a:t>
            </a:r>
          </a:p>
        </p:txBody>
      </p:sp>
      <p:sp>
        <p:nvSpPr>
          <p:cNvPr id="95235" name="Rectangle 3"/>
          <p:cNvSpPr>
            <a:spLocks noGrp="1" noChangeArrowheads="1"/>
          </p:cNvSpPr>
          <p:nvPr>
            <p:ph type="body" idx="4294967295"/>
          </p:nvPr>
        </p:nvSpPr>
        <p:spPr>
          <a:xfrm>
            <a:off x="228600" y="1340768"/>
            <a:ext cx="8763000" cy="5060032"/>
          </a:xfrm>
        </p:spPr>
        <p:txBody>
          <a:bodyPr/>
          <a:lstStyle/>
          <a:p>
            <a:r>
              <a:rPr lang="zh-CN" altLang="en-US" dirty="0" smtClean="0">
                <a:solidFill>
                  <a:srgbClr val="FFFF00"/>
                </a:solidFill>
              </a:rPr>
              <a:t>小行星</a:t>
            </a:r>
            <a:r>
              <a:rPr lang="zh-CN" altLang="en-US" dirty="0" smtClean="0"/>
              <a:t>和</a:t>
            </a:r>
            <a:r>
              <a:rPr lang="zh-CN" altLang="en-US" dirty="0" smtClean="0">
                <a:solidFill>
                  <a:srgbClr val="FFFF00"/>
                </a:solidFill>
              </a:rPr>
              <a:t>彗星核</a:t>
            </a:r>
            <a:r>
              <a:rPr lang="zh-CN" altLang="en-US" dirty="0" smtClean="0"/>
              <a:t>是存活到今天的星子</a:t>
            </a:r>
          </a:p>
          <a:p>
            <a:r>
              <a:rPr lang="zh-CN" altLang="en-US" dirty="0" smtClean="0"/>
              <a:t>木星与火星之间的区域（称为</a:t>
            </a:r>
            <a:r>
              <a:rPr lang="zh-CN" altLang="en-US" dirty="0" smtClean="0">
                <a:solidFill>
                  <a:srgbClr val="FFFF00"/>
                </a:solidFill>
              </a:rPr>
              <a:t>小行星带</a:t>
            </a:r>
            <a:r>
              <a:rPr lang="zh-CN" altLang="en-US" dirty="0" smtClean="0"/>
              <a:t>，包含很多早期太阳系留下的星子）受到木星强大引力的搅动，那里的星子没有并合为一个行星</a:t>
            </a:r>
          </a:p>
          <a:p>
            <a:r>
              <a:rPr lang="zh-CN" altLang="en-US" dirty="0" smtClean="0"/>
              <a:t>太阳系最外区的星子也存活到今天，仍保持原行星盘形成时的挥发性物质。由于稀疏而不能长大。诸如冥王星和阋神星这样的冰星子成为太阳系外区的</a:t>
            </a:r>
            <a:r>
              <a:rPr lang="zh-CN" altLang="en-US" dirty="0" smtClean="0">
                <a:solidFill>
                  <a:srgbClr val="FFFF00"/>
                </a:solidFill>
              </a:rPr>
              <a:t>彗核，</a:t>
            </a:r>
            <a:r>
              <a:rPr lang="zh-CN" altLang="en-US" dirty="0" smtClean="0"/>
              <a:t>是来自太阳系形成时的相对纯洁的样品</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pPr algn="ctr"/>
            <a:r>
              <a:rPr lang="zh-CN" altLang="en-US" sz="4000" b="0" dirty="0" smtClean="0"/>
              <a:t>早期太阳系必定是狂乱的场所</a:t>
            </a:r>
          </a:p>
        </p:txBody>
      </p:sp>
      <p:sp>
        <p:nvSpPr>
          <p:cNvPr id="97283" name="Rectangle 3"/>
          <p:cNvSpPr>
            <a:spLocks noGrp="1" noChangeArrowheads="1"/>
          </p:cNvSpPr>
          <p:nvPr>
            <p:ph type="body" idx="4294967295"/>
          </p:nvPr>
        </p:nvSpPr>
        <p:spPr>
          <a:xfrm>
            <a:off x="228600" y="1143000"/>
            <a:ext cx="8763000" cy="3078088"/>
          </a:xfrm>
        </p:spPr>
        <p:txBody>
          <a:bodyPr/>
          <a:lstStyle/>
          <a:p>
            <a:r>
              <a:rPr lang="zh-CN" altLang="en-US" sz="2800" dirty="0" smtClean="0"/>
              <a:t>水星的一个环形山，在其另一侧对应一个巨大的隆起</a:t>
            </a:r>
          </a:p>
          <a:p>
            <a:r>
              <a:rPr lang="zh-CN" altLang="en-US" sz="2800" dirty="0" smtClean="0"/>
              <a:t>金星的异常低速的反向自转</a:t>
            </a:r>
            <a:endParaRPr lang="en-US" altLang="zh-CN" sz="2800" dirty="0" smtClean="0"/>
          </a:p>
          <a:p>
            <a:r>
              <a:rPr lang="zh-CN" altLang="en-US" sz="2800" dirty="0"/>
              <a:t>地球曾被火星大小的类地天体撞击，可能形成环绕地球的光环，随后凝聚成现在的</a:t>
            </a:r>
            <a:r>
              <a:rPr lang="zh-CN" altLang="en-US" sz="2800" dirty="0">
                <a:solidFill>
                  <a:srgbClr val="FFFF00"/>
                </a:solidFill>
              </a:rPr>
              <a:t>月球</a:t>
            </a:r>
            <a:r>
              <a:rPr lang="zh-CN" altLang="en-US" sz="2800" dirty="0"/>
              <a:t>。</a:t>
            </a:r>
            <a:r>
              <a:rPr lang="zh-CN" altLang="en-US" sz="2800" dirty="0">
                <a:solidFill>
                  <a:srgbClr val="FFFF00"/>
                </a:solidFill>
              </a:rPr>
              <a:t>地轴倾斜</a:t>
            </a:r>
            <a:r>
              <a:rPr lang="zh-CN" altLang="en-US" sz="2800" dirty="0" smtClean="0"/>
              <a:t>。</a:t>
            </a:r>
            <a:endParaRPr lang="en-US" altLang="zh-CN" sz="2800" dirty="0" smtClean="0"/>
          </a:p>
          <a:p>
            <a:r>
              <a:rPr lang="zh-CN" altLang="en-US" sz="2800" dirty="0"/>
              <a:t>火星南北半球地形的巨大</a:t>
            </a:r>
            <a:r>
              <a:rPr lang="zh-CN" altLang="en-US" sz="2800" dirty="0" smtClean="0"/>
              <a:t>差异</a:t>
            </a:r>
            <a:endParaRPr lang="en-US" altLang="zh-CN" sz="2800" dirty="0" smtClean="0"/>
          </a:p>
          <a:p>
            <a:r>
              <a:rPr lang="zh-CN" altLang="en-US" sz="2800" dirty="0" smtClean="0"/>
              <a:t>天王星的自转轴几乎平行其公转轨道平面</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150" y="4386427"/>
            <a:ext cx="4024221" cy="226504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4373488"/>
            <a:ext cx="3272594" cy="2258090"/>
          </a:xfrm>
          <a:prstGeom prst="rect">
            <a:avLst/>
          </a:prstGeom>
        </p:spPr>
      </p:pic>
      <p:sp>
        <p:nvSpPr>
          <p:cNvPr id="4" name="文本框 3"/>
          <p:cNvSpPr txBox="1"/>
          <p:nvPr/>
        </p:nvSpPr>
        <p:spPr>
          <a:xfrm>
            <a:off x="8028384" y="4509120"/>
            <a:ext cx="963216" cy="1384995"/>
          </a:xfrm>
          <a:prstGeom prst="rect">
            <a:avLst/>
          </a:prstGeom>
          <a:noFill/>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灾难性碰撞</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381000" y="304800"/>
            <a:ext cx="8534400" cy="892175"/>
          </a:xfrm>
        </p:spPr>
        <p:txBody>
          <a:bodyPr/>
          <a:lstStyle/>
          <a:p>
            <a:pPr algn="ctr"/>
            <a:r>
              <a:rPr lang="en-US" altLang="zh-CN" sz="6000" b="0" dirty="0" smtClean="0">
                <a:latin typeface="Arial" panose="020B0604020202020204" pitchFamily="34" charset="0"/>
              </a:rPr>
              <a:t>5</a:t>
            </a:r>
            <a:r>
              <a:rPr lang="zh-CN" altLang="en-US" sz="6000" b="0" dirty="0" smtClean="0">
                <a:latin typeface="Arial" panose="020B0604020202020204" pitchFamily="34" charset="0"/>
              </a:rPr>
              <a:t>、行星系很常见</a:t>
            </a:r>
          </a:p>
        </p:txBody>
      </p:sp>
      <p:sp>
        <p:nvSpPr>
          <p:cNvPr id="99331" name="Rectangle 3"/>
          <p:cNvSpPr>
            <a:spLocks noGrp="1" noChangeArrowheads="1"/>
          </p:cNvSpPr>
          <p:nvPr>
            <p:ph type="body" idx="4294967295"/>
          </p:nvPr>
        </p:nvSpPr>
        <p:spPr>
          <a:xfrm>
            <a:off x="228600" y="1412875"/>
            <a:ext cx="8763000" cy="2736850"/>
          </a:xfrm>
        </p:spPr>
        <p:txBody>
          <a:bodyPr/>
          <a:lstStyle/>
          <a:p>
            <a:r>
              <a:rPr lang="zh-CN" altLang="en-US" dirty="0" smtClean="0">
                <a:solidFill>
                  <a:srgbClr val="FFFF00"/>
                </a:solidFill>
              </a:rPr>
              <a:t>年轻恒星</a:t>
            </a:r>
            <a:r>
              <a:rPr lang="zh-CN" altLang="en-US" dirty="0" smtClean="0"/>
              <a:t>具有类似于形成太阳系的</a:t>
            </a:r>
            <a:r>
              <a:rPr lang="zh-CN" altLang="en-US" dirty="0" smtClean="0">
                <a:solidFill>
                  <a:srgbClr val="FFFF00"/>
                </a:solidFill>
              </a:rPr>
              <a:t>原行星盘</a:t>
            </a:r>
          </a:p>
          <a:p>
            <a:r>
              <a:rPr lang="zh-CN" altLang="en-US" dirty="0" smtClean="0"/>
              <a:t>对于正在</a:t>
            </a:r>
            <a:r>
              <a:rPr lang="zh-CN" altLang="en-US" dirty="0" smtClean="0">
                <a:solidFill>
                  <a:srgbClr val="FFFF00"/>
                </a:solidFill>
              </a:rPr>
              <a:t>诞生的新恒星</a:t>
            </a:r>
            <a:r>
              <a:rPr lang="zh-CN" altLang="en-US" dirty="0" smtClean="0"/>
              <a:t>，伴随</a:t>
            </a:r>
            <a:r>
              <a:rPr lang="zh-CN" altLang="en-US" dirty="0" smtClean="0">
                <a:solidFill>
                  <a:srgbClr val="FFFF00"/>
                </a:solidFill>
              </a:rPr>
              <a:t>行星系形成</a:t>
            </a:r>
            <a:r>
              <a:rPr lang="zh-CN" altLang="en-US" dirty="0" smtClean="0"/>
              <a:t>的物理过程是</a:t>
            </a:r>
            <a:r>
              <a:rPr lang="zh-CN" altLang="en-US" dirty="0" smtClean="0">
                <a:solidFill>
                  <a:srgbClr val="FFFF00"/>
                </a:solidFill>
              </a:rPr>
              <a:t>普遍的</a:t>
            </a:r>
          </a:p>
          <a:p>
            <a:r>
              <a:rPr lang="zh-CN" altLang="en-US" dirty="0" smtClean="0"/>
              <a:t>与恒星相比，行星是小而暗弱的天体，且靠近明亮恒星，</a:t>
            </a:r>
            <a:r>
              <a:rPr lang="zh-CN" altLang="en-US" dirty="0" smtClean="0">
                <a:solidFill>
                  <a:srgbClr val="FFFF00"/>
                </a:solidFill>
              </a:rPr>
              <a:t>探测很困难</a:t>
            </a:r>
          </a:p>
        </p:txBody>
      </p:sp>
      <p:pic>
        <p:nvPicPr>
          <p:cNvPr id="1003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8" y="4149725"/>
            <a:ext cx="9034462" cy="24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7" name="Text Box 6"/>
          <p:cNvSpPr txBox="1">
            <a:spLocks noChangeArrowheads="1"/>
          </p:cNvSpPr>
          <p:nvPr/>
        </p:nvSpPr>
        <p:spPr bwMode="auto">
          <a:xfrm>
            <a:off x="92008" y="5517232"/>
            <a:ext cx="44651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solidFill>
                  <a:srgbClr val="FFFF00"/>
                </a:solidFill>
                <a:latin typeface="Times New Roman" panose="02020603050405020304" pitchFamily="18" charset="0"/>
              </a:rPr>
              <a:t>年轻恒星的星周尘埃盘</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type="body" idx="4294967295"/>
          </p:nvPr>
        </p:nvSpPr>
        <p:spPr>
          <a:xfrm>
            <a:off x="179388" y="333375"/>
            <a:ext cx="8763000" cy="3887788"/>
          </a:xfrm>
        </p:spPr>
        <p:txBody>
          <a:bodyPr/>
          <a:lstStyle/>
          <a:p>
            <a:r>
              <a:rPr lang="en-US" altLang="zh-CN" dirty="0" smtClean="0"/>
              <a:t>1995</a:t>
            </a:r>
            <a:r>
              <a:rPr lang="zh-CN" altLang="en-US" dirty="0" smtClean="0"/>
              <a:t>年发现的，环绕类太阳恒星，飞马座</a:t>
            </a:r>
            <a:r>
              <a:rPr lang="en-US" altLang="zh-CN" dirty="0" smtClean="0"/>
              <a:t>51</a:t>
            </a:r>
            <a:r>
              <a:rPr lang="zh-CN" altLang="en-US" dirty="0" smtClean="0"/>
              <a:t>，公转的木星大小的行星，开启了</a:t>
            </a:r>
            <a:r>
              <a:rPr lang="zh-CN" altLang="en-US" dirty="0" smtClean="0">
                <a:solidFill>
                  <a:srgbClr val="FFFF00"/>
                </a:solidFill>
              </a:rPr>
              <a:t>太阳系外行星 </a:t>
            </a:r>
            <a:r>
              <a:rPr lang="en-US" altLang="zh-CN" dirty="0" smtClean="0">
                <a:solidFill>
                  <a:srgbClr val="FFFF00"/>
                </a:solidFill>
              </a:rPr>
              <a:t>[</a:t>
            </a:r>
            <a:r>
              <a:rPr lang="zh-CN" altLang="en-US" dirty="0" smtClean="0">
                <a:solidFill>
                  <a:srgbClr val="FFFF00"/>
                </a:solidFill>
              </a:rPr>
              <a:t>系外行星，</a:t>
            </a:r>
            <a:r>
              <a:rPr lang="en-US" altLang="en-US" dirty="0" smtClean="0">
                <a:solidFill>
                  <a:srgbClr val="FFFF00"/>
                </a:solidFill>
              </a:rPr>
              <a:t>extrasolar planet</a:t>
            </a:r>
            <a:r>
              <a:rPr lang="en-US" altLang="zh-CN" dirty="0" smtClean="0">
                <a:solidFill>
                  <a:srgbClr val="FFFF00"/>
                </a:solidFill>
              </a:rPr>
              <a:t> </a:t>
            </a:r>
            <a:r>
              <a:rPr lang="zh-CN" altLang="en-US" dirty="0" smtClean="0">
                <a:solidFill>
                  <a:srgbClr val="FFFF00"/>
                </a:solidFill>
              </a:rPr>
              <a:t>或 </a:t>
            </a:r>
            <a:r>
              <a:rPr lang="en-US" altLang="en-US" dirty="0" smtClean="0">
                <a:solidFill>
                  <a:srgbClr val="FFFF00"/>
                </a:solidFill>
              </a:rPr>
              <a:t>exoplanet</a:t>
            </a:r>
            <a:r>
              <a:rPr lang="en-US" altLang="zh-CN" dirty="0" smtClean="0">
                <a:solidFill>
                  <a:srgbClr val="FFFF00"/>
                </a:solidFill>
              </a:rPr>
              <a:t>]</a:t>
            </a:r>
            <a:r>
              <a:rPr lang="zh-CN" altLang="en-US" dirty="0" smtClean="0"/>
              <a:t>的探测与研究 </a:t>
            </a:r>
          </a:p>
          <a:p>
            <a:r>
              <a:rPr lang="zh-CN" altLang="en-US" dirty="0" smtClean="0"/>
              <a:t>已经确认的系外行星已有数千颗</a:t>
            </a:r>
          </a:p>
          <a:p>
            <a:r>
              <a:rPr lang="zh-CN" altLang="en-US" dirty="0" smtClean="0">
                <a:solidFill>
                  <a:srgbClr val="FFFF00"/>
                </a:solidFill>
              </a:rPr>
              <a:t>系外行星</a:t>
            </a:r>
            <a:r>
              <a:rPr lang="zh-CN" altLang="en-US" dirty="0" smtClean="0"/>
              <a:t>是绕恒星公转的且质量</a:t>
            </a:r>
            <a:r>
              <a:rPr lang="zh-CN" altLang="en-US" dirty="0" smtClean="0">
                <a:solidFill>
                  <a:srgbClr val="FFFF00"/>
                </a:solidFill>
              </a:rPr>
              <a:t>小于</a:t>
            </a:r>
            <a:r>
              <a:rPr lang="en-US" altLang="zh-CN" dirty="0" smtClean="0">
                <a:solidFill>
                  <a:srgbClr val="FFFF00"/>
                </a:solidFill>
              </a:rPr>
              <a:t>13</a:t>
            </a:r>
            <a:r>
              <a:rPr lang="zh-CN" altLang="en-US" dirty="0" smtClean="0">
                <a:solidFill>
                  <a:srgbClr val="FFFF00"/>
                </a:solidFill>
              </a:rPr>
              <a:t>倍木星质量</a:t>
            </a:r>
            <a:r>
              <a:rPr lang="zh-CN" altLang="en-US" dirty="0" smtClean="0"/>
              <a:t>（</a:t>
            </a:r>
            <a:r>
              <a:rPr lang="en-US" altLang="zh-CN" dirty="0">
                <a:latin typeface="Times New Roman" panose="02020603050405020304" pitchFamily="18" charset="0"/>
              </a:rPr>
              <a:t>MJ</a:t>
            </a:r>
            <a:r>
              <a:rPr lang="zh-CN" altLang="en-US" dirty="0" smtClean="0"/>
              <a:t>）的天体</a:t>
            </a:r>
          </a:p>
        </p:txBody>
      </p:sp>
      <p:pic>
        <p:nvPicPr>
          <p:cNvPr id="1034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3573463"/>
            <a:ext cx="4181475" cy="311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29" name="Text Box 6"/>
          <p:cNvSpPr txBox="1">
            <a:spLocks noChangeArrowheads="1"/>
          </p:cNvSpPr>
          <p:nvPr/>
        </p:nvSpPr>
        <p:spPr bwMode="auto">
          <a:xfrm>
            <a:off x="528638" y="4903744"/>
            <a:ext cx="403225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rPr>
              <a:t>褐</a:t>
            </a:r>
            <a:r>
              <a:rPr lang="zh-CN" altLang="en-US" dirty="0" smtClean="0">
                <a:latin typeface="Times New Roman" panose="02020603050405020304" pitchFamily="18" charset="0"/>
              </a:rPr>
              <a:t>矮星：</a:t>
            </a:r>
            <a:r>
              <a:rPr lang="en-US" altLang="zh-CN" dirty="0" smtClean="0">
                <a:latin typeface="Times New Roman" panose="02020603050405020304" pitchFamily="18" charset="0"/>
              </a:rPr>
              <a:t>13MJ</a:t>
            </a:r>
            <a:r>
              <a:rPr lang="en-US" altLang="zh-CN" dirty="0">
                <a:latin typeface="Times New Roman" panose="02020603050405020304" pitchFamily="18" charset="0"/>
              </a:rPr>
              <a:t>&lt;</a:t>
            </a:r>
            <a:r>
              <a:rPr lang="zh-CN" altLang="en-US" dirty="0">
                <a:latin typeface="Times New Roman" panose="02020603050405020304" pitchFamily="18" charset="0"/>
              </a:rPr>
              <a:t>质量</a:t>
            </a:r>
            <a:r>
              <a:rPr lang="en-US" altLang="zh-CN" dirty="0">
                <a:latin typeface="Times New Roman" panose="02020603050405020304" pitchFamily="18" charset="0"/>
              </a:rPr>
              <a:t>&lt;</a:t>
            </a:r>
            <a:r>
              <a:rPr lang="en-US" altLang="zh-CN" dirty="0" smtClean="0">
                <a:latin typeface="Times New Roman" panose="02020603050405020304" pitchFamily="18" charset="0"/>
              </a:rPr>
              <a:t>0.08Msun</a:t>
            </a:r>
            <a:endParaRPr lang="zh-CN" altLang="en-US" dirty="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idx="4294967295"/>
          </p:nvPr>
        </p:nvSpPr>
        <p:spPr/>
        <p:txBody>
          <a:bodyPr/>
          <a:lstStyle/>
          <a:p>
            <a:pPr algn="ctr"/>
            <a:r>
              <a:rPr lang="zh-CN" altLang="en-US" sz="3600" b="0" dirty="0" smtClean="0"/>
              <a:t>（</a:t>
            </a:r>
            <a:r>
              <a:rPr lang="en-US" altLang="zh-CN" sz="3600" b="0" dirty="0" smtClean="0"/>
              <a:t>1</a:t>
            </a:r>
            <a:r>
              <a:rPr lang="zh-CN" altLang="en-US" sz="3600" b="0" dirty="0" smtClean="0"/>
              <a:t>）视向速度法：系外行星的间接探测</a:t>
            </a:r>
          </a:p>
        </p:txBody>
      </p:sp>
      <p:sp>
        <p:nvSpPr>
          <p:cNvPr id="105475" name="Rectangle 3"/>
          <p:cNvSpPr>
            <a:spLocks noGrp="1" noChangeArrowheads="1"/>
          </p:cNvSpPr>
          <p:nvPr>
            <p:ph type="body" idx="4294967295"/>
          </p:nvPr>
        </p:nvSpPr>
        <p:spPr>
          <a:xfrm>
            <a:off x="4284663" y="4581525"/>
            <a:ext cx="4559300" cy="1819275"/>
          </a:xfrm>
        </p:spPr>
        <p:txBody>
          <a:bodyPr/>
          <a:lstStyle/>
          <a:p>
            <a:r>
              <a:rPr lang="zh-CN" altLang="en-US" smtClean="0"/>
              <a:t>轨道周期</a:t>
            </a:r>
            <a:r>
              <a:rPr lang="en-US" altLang="zh-CN" smtClean="0"/>
              <a:t>=5.7</a:t>
            </a:r>
            <a:r>
              <a:rPr lang="zh-CN" altLang="en-US" smtClean="0"/>
              <a:t>年</a:t>
            </a:r>
          </a:p>
          <a:p>
            <a:r>
              <a:rPr lang="zh-CN" altLang="en-US" smtClean="0"/>
              <a:t>总质量</a:t>
            </a:r>
            <a:r>
              <a:rPr lang="en-US" altLang="zh-CN" smtClean="0"/>
              <a:t>~</a:t>
            </a:r>
            <a:r>
              <a:rPr lang="zh-CN" altLang="en-US" smtClean="0"/>
              <a:t>恒星质量（由恒星光谱估计）</a:t>
            </a:r>
          </a:p>
        </p:txBody>
      </p:sp>
      <p:pic>
        <p:nvPicPr>
          <p:cNvPr id="1054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25538"/>
            <a:ext cx="4389437"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1125538"/>
            <a:ext cx="4137025" cy="291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4365625"/>
            <a:ext cx="2014537"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5229225"/>
            <a:ext cx="2689225"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6021388"/>
            <a:ext cx="1203325" cy="38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1725" y="5734050"/>
            <a:ext cx="15192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2" name="文本框 1"/>
          <p:cNvSpPr txBox="1">
            <a:spLocks noChangeArrowheads="1"/>
          </p:cNvSpPr>
          <p:nvPr/>
        </p:nvSpPr>
        <p:spPr bwMode="auto">
          <a:xfrm>
            <a:off x="5940152" y="3140857"/>
            <a:ext cx="28088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solidFill>
                  <a:srgbClr val="FF0000"/>
                </a:solidFill>
                <a:latin typeface="Times New Roman" panose="02020603050405020304" pitchFamily="18" charset="0"/>
                <a:ea typeface="华文行楷" panose="02010800040101010101" pitchFamily="2" charset="-122"/>
              </a:rPr>
              <a:t>视向速度曲线</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Grp="1" noChangeArrowheads="1"/>
          </p:cNvSpPr>
          <p:nvPr>
            <p:ph type="body" idx="4294967295"/>
          </p:nvPr>
        </p:nvSpPr>
        <p:spPr>
          <a:xfrm>
            <a:off x="250825" y="404813"/>
            <a:ext cx="8763000" cy="1206500"/>
          </a:xfrm>
        </p:spPr>
        <p:txBody>
          <a:bodyPr/>
          <a:lstStyle/>
          <a:p>
            <a:r>
              <a:rPr lang="en-US" altLang="zh-CN" dirty="0" smtClean="0">
                <a:solidFill>
                  <a:srgbClr val="FFFF00"/>
                </a:solidFill>
              </a:rPr>
              <a:t>[</a:t>
            </a:r>
            <a:r>
              <a:rPr lang="zh-CN" altLang="en-US" dirty="0" smtClean="0">
                <a:solidFill>
                  <a:srgbClr val="FFFF00"/>
                </a:solidFill>
              </a:rPr>
              <a:t>分光</a:t>
            </a:r>
            <a:r>
              <a:rPr lang="en-US" altLang="zh-CN" dirty="0" smtClean="0">
                <a:solidFill>
                  <a:srgbClr val="FFFF00"/>
                </a:solidFill>
              </a:rPr>
              <a:t>]</a:t>
            </a:r>
            <a:r>
              <a:rPr lang="zh-CN" altLang="en-US" dirty="0" smtClean="0">
                <a:solidFill>
                  <a:srgbClr val="FFFF00"/>
                </a:solidFill>
              </a:rPr>
              <a:t>视向速度法：</a:t>
            </a:r>
            <a:r>
              <a:rPr lang="zh-CN" altLang="en-US" dirty="0" smtClean="0"/>
              <a:t>推测行星的质量及其到恒星的距离（轨道）</a:t>
            </a:r>
          </a:p>
        </p:txBody>
      </p:sp>
      <p:pic>
        <p:nvPicPr>
          <p:cNvPr id="1075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8" y="1611313"/>
            <a:ext cx="7953375" cy="243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4" name="Text Box 5"/>
          <p:cNvSpPr txBox="1">
            <a:spLocks noChangeArrowheads="1"/>
          </p:cNvSpPr>
          <p:nvPr/>
        </p:nvSpPr>
        <p:spPr bwMode="auto">
          <a:xfrm>
            <a:off x="234950" y="4221163"/>
            <a:ext cx="871378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smtClean="0"/>
              <a:t>通过发现太阳有</a:t>
            </a:r>
            <a:r>
              <a:rPr lang="en-US" altLang="zh-CN" dirty="0" smtClean="0"/>
              <a:t>11.86</a:t>
            </a:r>
            <a:r>
              <a:rPr lang="zh-CN" altLang="en-US" dirty="0" smtClean="0"/>
              <a:t>周期的视向速度 </a:t>
            </a:r>
            <a:r>
              <a:rPr lang="en-US" altLang="zh-CN" dirty="0" smtClean="0"/>
              <a:t>[+12m/s,-12m/s]</a:t>
            </a:r>
            <a:r>
              <a:rPr lang="zh-CN" altLang="en-US" dirty="0" smtClean="0"/>
              <a:t>曲线，外</a:t>
            </a:r>
            <a:r>
              <a:rPr lang="zh-CN" altLang="en-US" dirty="0"/>
              <a:t>星天文学家说</a:t>
            </a:r>
            <a:r>
              <a:rPr lang="zh-CN" altLang="en-US" dirty="0" smtClean="0"/>
              <a:t>太阳有</a:t>
            </a:r>
            <a:r>
              <a:rPr lang="zh-CN" altLang="en-US" dirty="0"/>
              <a:t>一个木星质量的</a:t>
            </a:r>
            <a:r>
              <a:rPr lang="zh-CN" altLang="en-US" dirty="0" smtClean="0"/>
              <a:t>行星</a:t>
            </a:r>
            <a:endParaRPr lang="en-US" altLang="zh-CN" dirty="0" smtClean="0"/>
          </a:p>
          <a:p>
            <a:pPr>
              <a:spcBef>
                <a:spcPct val="50000"/>
              </a:spcBef>
              <a:buFontTx/>
              <a:buNone/>
            </a:pPr>
            <a:r>
              <a:rPr lang="en-US" altLang="zh-CN" dirty="0" smtClean="0"/>
              <a:t>(</a:t>
            </a:r>
            <a:r>
              <a:rPr lang="zh-CN" altLang="en-US" dirty="0" smtClean="0"/>
              <a:t>土星</a:t>
            </a:r>
            <a:r>
              <a:rPr lang="zh-CN" altLang="en-US" dirty="0"/>
              <a:t>：</a:t>
            </a:r>
            <a:r>
              <a:rPr lang="en-US" altLang="zh-CN" dirty="0" smtClean="0"/>
              <a:t>2.7m/s[29.5</a:t>
            </a:r>
            <a:r>
              <a:rPr lang="zh-CN" altLang="en-US" dirty="0" smtClean="0"/>
              <a:t>年</a:t>
            </a:r>
            <a:r>
              <a:rPr lang="en-US" altLang="zh-CN" dirty="0" smtClean="0"/>
              <a:t>]</a:t>
            </a:r>
            <a:r>
              <a:rPr lang="zh-CN" altLang="en-US" dirty="0" smtClean="0"/>
              <a:t>，地球</a:t>
            </a:r>
            <a:r>
              <a:rPr lang="zh-CN" altLang="en-US" dirty="0"/>
              <a:t>：</a:t>
            </a:r>
            <a:r>
              <a:rPr lang="en-US" altLang="zh-CN" dirty="0" smtClean="0"/>
              <a:t>0.09m/s</a:t>
            </a:r>
            <a:r>
              <a:rPr lang="zh-CN" altLang="en-US" dirty="0"/>
              <a:t>，</a:t>
            </a:r>
            <a:r>
              <a:rPr lang="en-US" altLang="zh-CN" dirty="0" smtClean="0"/>
              <a:t>……)</a:t>
            </a:r>
            <a:endParaRPr lang="en-US" altLang="zh-CN"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381000" y="304800"/>
            <a:ext cx="8534400" cy="531912"/>
          </a:xfrm>
        </p:spPr>
        <p:txBody>
          <a:bodyPr/>
          <a:lstStyle/>
          <a:p>
            <a:pPr algn="ctr" eaLnBrk="1" hangingPunct="1"/>
            <a:r>
              <a:rPr lang="zh-CN" altLang="en-US" sz="4000" b="0" dirty="0" smtClean="0"/>
              <a:t>多周期的视向速度曲线：系外行星系</a:t>
            </a:r>
            <a:endParaRPr lang="en-US" altLang="zh-CN" sz="4000" b="0" dirty="0" smtClean="0"/>
          </a:p>
        </p:txBody>
      </p:sp>
      <p:sp>
        <p:nvSpPr>
          <p:cNvPr id="111619" name="Rectangle 3"/>
          <p:cNvSpPr>
            <a:spLocks noGrp="1" noChangeArrowheads="1"/>
          </p:cNvSpPr>
          <p:nvPr>
            <p:ph type="body" idx="4294967295"/>
          </p:nvPr>
        </p:nvSpPr>
        <p:spPr>
          <a:xfrm>
            <a:off x="298082" y="1989386"/>
            <a:ext cx="2350988" cy="3095798"/>
          </a:xfrm>
        </p:spPr>
        <p:txBody>
          <a:bodyPr/>
          <a:lstStyle/>
          <a:p>
            <a:pPr marL="0" indent="0" eaLnBrk="1" hangingPunct="1">
              <a:lnSpc>
                <a:spcPct val="90000"/>
              </a:lnSpc>
              <a:buNone/>
            </a:pPr>
            <a:r>
              <a:rPr lang="zh-CN" altLang="en-US" dirty="0" smtClean="0">
                <a:latin typeface="黑体" panose="02010609060101010101" pitchFamily="49" charset="-122"/>
              </a:rPr>
              <a:t>复杂的模式显示出至少</a:t>
            </a:r>
            <a:r>
              <a:rPr lang="en-US" altLang="zh-CN" dirty="0" smtClean="0">
                <a:latin typeface="黑体" panose="02010609060101010101" pitchFamily="49" charset="-122"/>
              </a:rPr>
              <a:t>3</a:t>
            </a:r>
            <a:r>
              <a:rPr lang="zh-CN" altLang="en-US" dirty="0" smtClean="0">
                <a:latin typeface="黑体" panose="02010609060101010101" pitchFamily="49" charset="-122"/>
              </a:rPr>
              <a:t>个行星的证据：</a:t>
            </a:r>
            <a:r>
              <a:rPr lang="en-US" altLang="zh-CN" dirty="0" smtClean="0">
                <a:latin typeface="黑体" panose="02010609060101010101" pitchFamily="49" charset="-122"/>
              </a:rPr>
              <a:t>4.6</a:t>
            </a:r>
            <a:r>
              <a:rPr lang="zh-CN" altLang="en-US" dirty="0" smtClean="0">
                <a:latin typeface="黑体" panose="02010609060101010101" pitchFamily="49" charset="-122"/>
              </a:rPr>
              <a:t>天，</a:t>
            </a:r>
            <a:r>
              <a:rPr lang="en-US" altLang="zh-CN" dirty="0" smtClean="0">
                <a:latin typeface="黑体" panose="02010609060101010101" pitchFamily="49" charset="-122"/>
              </a:rPr>
              <a:t>0.5</a:t>
            </a:r>
            <a:r>
              <a:rPr lang="zh-CN" altLang="en-US" dirty="0" smtClean="0">
                <a:latin typeface="黑体" panose="02010609060101010101" pitchFamily="49" charset="-122"/>
              </a:rPr>
              <a:t>年和</a:t>
            </a:r>
            <a:r>
              <a:rPr lang="en-US" altLang="zh-CN" dirty="0" smtClean="0">
                <a:latin typeface="黑体" panose="02010609060101010101" pitchFamily="49" charset="-122"/>
              </a:rPr>
              <a:t>3</a:t>
            </a:r>
            <a:r>
              <a:rPr lang="zh-CN" altLang="en-US" dirty="0" smtClean="0">
                <a:latin typeface="黑体" panose="02010609060101010101" pitchFamily="49" charset="-122"/>
              </a:rPr>
              <a:t>年的周期</a:t>
            </a:r>
          </a:p>
        </p:txBody>
      </p:sp>
      <p:pic>
        <p:nvPicPr>
          <p:cNvPr id="111620" name="Picture 4" descr="ups and radial velocity curves"/>
          <p:cNvPicPr>
            <a:picLocks noChangeAspect="1" noChangeArrowheads="1"/>
          </p:cNvPicPr>
          <p:nvPr/>
        </p:nvPicPr>
        <p:blipFill>
          <a:blip r:embed="rId3">
            <a:extLst>
              <a:ext uri="{28A0092B-C50C-407E-A947-70E740481C1C}">
                <a14:useLocalDpi xmlns:a14="http://schemas.microsoft.com/office/drawing/2010/main" val="0"/>
              </a:ext>
            </a:extLst>
          </a:blip>
          <a:srcRect l="4413" r="10551"/>
          <a:stretch>
            <a:fillRect/>
          </a:stretch>
        </p:blipFill>
        <p:spPr bwMode="auto">
          <a:xfrm>
            <a:off x="2649070" y="980728"/>
            <a:ext cx="6332537"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bwMode="auto">
          <a:xfrm>
            <a:off x="4365830" y="2276872"/>
            <a:ext cx="2222394" cy="0"/>
          </a:xfrm>
          <a:prstGeom prst="line">
            <a:avLst/>
          </a:prstGeom>
          <a:solidFill>
            <a:schemeClr val="accent1"/>
          </a:solidFill>
          <a:ln w="57150" cap="flat" cmpd="sng" algn="ctr">
            <a:solidFill>
              <a:srgbClr val="FF0000"/>
            </a:solidFill>
            <a:prstDash val="solid"/>
            <a:round/>
            <a:headEnd type="none" w="sm" len="sm"/>
            <a:tailEnd type="none" w="sm" len="sm"/>
          </a:ln>
          <a:effectLst/>
        </p:spPr>
      </p:cxnSp>
      <p:cxnSp>
        <p:nvCxnSpPr>
          <p:cNvPr id="5" name="直接连接符 4"/>
          <p:cNvCxnSpPr/>
          <p:nvPr/>
        </p:nvCxnSpPr>
        <p:spPr bwMode="auto">
          <a:xfrm>
            <a:off x="4302081" y="2708920"/>
            <a:ext cx="432048" cy="0"/>
          </a:xfrm>
          <a:prstGeom prst="line">
            <a:avLst/>
          </a:prstGeom>
          <a:solidFill>
            <a:schemeClr val="accent1"/>
          </a:solidFill>
          <a:ln w="57150" cap="flat" cmpd="sng" algn="ctr">
            <a:solidFill>
              <a:srgbClr val="0000FF"/>
            </a:solidFill>
            <a:prstDash val="solid"/>
            <a:round/>
            <a:headEnd type="none" w="sm" len="sm"/>
            <a:tailEnd type="none" w="sm" len="sm"/>
          </a:ln>
          <a:effectLst/>
        </p:spPr>
      </p:cxnSp>
      <p:cxnSp>
        <p:nvCxnSpPr>
          <p:cNvPr id="9" name="直接连接符 8"/>
          <p:cNvCxnSpPr/>
          <p:nvPr/>
        </p:nvCxnSpPr>
        <p:spPr bwMode="auto">
          <a:xfrm>
            <a:off x="4770133" y="3140968"/>
            <a:ext cx="432048" cy="0"/>
          </a:xfrm>
          <a:prstGeom prst="line">
            <a:avLst/>
          </a:prstGeom>
          <a:solidFill>
            <a:schemeClr val="accent1"/>
          </a:solidFill>
          <a:ln w="57150" cap="flat" cmpd="sng" algn="ctr">
            <a:solidFill>
              <a:srgbClr val="0000FF"/>
            </a:solidFill>
            <a:prstDash val="solid"/>
            <a:round/>
            <a:headEnd type="none" w="sm" len="sm"/>
            <a:tailEnd type="none" w="sm" len="sm"/>
          </a:ln>
          <a:effectLst/>
        </p:spPr>
      </p:cxnSp>
      <p:sp>
        <p:nvSpPr>
          <p:cNvPr id="6" name="矩形 5"/>
          <p:cNvSpPr/>
          <p:nvPr/>
        </p:nvSpPr>
        <p:spPr bwMode="auto">
          <a:xfrm>
            <a:off x="3834029" y="5085184"/>
            <a:ext cx="1368152" cy="504056"/>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4" name="Oval 24"/>
          <p:cNvSpPr>
            <a:spLocks noChangeArrowheads="1"/>
          </p:cNvSpPr>
          <p:nvPr/>
        </p:nvSpPr>
        <p:spPr bwMode="auto">
          <a:xfrm>
            <a:off x="3657600" y="2590800"/>
            <a:ext cx="2249488" cy="231457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0"/>
              </a:spcBef>
              <a:buFontTx/>
              <a:buNone/>
            </a:pPr>
            <a:endParaRPr lang="zh-CN" altLang="en-US" sz="2400">
              <a:solidFill>
                <a:srgbClr val="00FF00"/>
              </a:solidFill>
              <a:latin typeface="Times New Roman" panose="02020603050405020304" pitchFamily="18" charset="0"/>
              <a:ea typeface="华文行楷" panose="02010800040101010101" pitchFamily="2" charset="-122"/>
            </a:endParaRPr>
          </a:p>
        </p:txBody>
      </p:sp>
      <p:sp>
        <p:nvSpPr>
          <p:cNvPr id="110621" name="Text Box 29"/>
          <p:cNvSpPr txBox="1">
            <a:spLocks noChangeArrowheads="1"/>
          </p:cNvSpPr>
          <p:nvPr/>
        </p:nvSpPr>
        <p:spPr bwMode="auto">
          <a:xfrm>
            <a:off x="4427984" y="5851056"/>
            <a:ext cx="4248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50000"/>
              </a:spcBef>
              <a:buFontTx/>
              <a:buNone/>
              <a:defRPr/>
            </a:pPr>
            <a:r>
              <a:rPr lang="zh-CN" altLang="en-US" dirty="0" smtClean="0">
                <a:solidFill>
                  <a:schemeClr val="bg1">
                    <a:lumMod val="95000"/>
                  </a:schemeClr>
                </a:solidFill>
              </a:rPr>
              <a:t>恒星的反射运动或摆动</a:t>
            </a:r>
            <a:endParaRPr lang="en-US" altLang="zh-CN" dirty="0" smtClean="0">
              <a:solidFill>
                <a:schemeClr val="bg1">
                  <a:lumMod val="95000"/>
                </a:schemeClr>
              </a:solidFill>
            </a:endParaRPr>
          </a:p>
        </p:txBody>
      </p:sp>
      <p:sp>
        <p:nvSpPr>
          <p:cNvPr id="113694" name="Rectangle 2"/>
          <p:cNvSpPr>
            <a:spLocks noGrp="1" noChangeArrowheads="1"/>
          </p:cNvSpPr>
          <p:nvPr>
            <p:ph type="title" idx="4294967295"/>
          </p:nvPr>
        </p:nvSpPr>
        <p:spPr>
          <a:xfrm>
            <a:off x="381000" y="304800"/>
            <a:ext cx="8534400" cy="977900"/>
          </a:xfrm>
        </p:spPr>
        <p:txBody>
          <a:bodyPr/>
          <a:lstStyle/>
          <a:p>
            <a:r>
              <a:rPr lang="zh-CN" altLang="en-US" sz="3600" b="0" dirty="0" smtClean="0"/>
              <a:t>（</a:t>
            </a:r>
            <a:r>
              <a:rPr lang="en-US" altLang="zh-CN" sz="3600" b="0" dirty="0" smtClean="0"/>
              <a:t>2</a:t>
            </a:r>
            <a:r>
              <a:rPr lang="zh-CN" altLang="en-US" sz="3600" b="0" dirty="0" smtClean="0"/>
              <a:t>）天体测量法：直接观测恒星位置的周期性变化</a:t>
            </a:r>
          </a:p>
        </p:txBody>
      </p:sp>
      <p:pic>
        <p:nvPicPr>
          <p:cNvPr id="31" name="Picture 4" descr="c:\users\administrator\appdata\roaming\360se6\User Data\temp\Orbit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505162"/>
            <a:ext cx="4123432" cy="412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nodePh="1">
                                  <p:stCondLst>
                                    <p:cond delay="0"/>
                                  </p:stCondLst>
                                  <p:endCondLst>
                                    <p:cond evt="begin" delay="0">
                                      <p:tn val="5"/>
                                    </p:cond>
                                  </p:endCondLst>
                                  <p:childTnLst>
                                    <p:set>
                                      <p:cBhvr>
                                        <p:cTn id="6" dur="1" fill="hold">
                                          <p:stCondLst>
                                            <p:cond delay="499"/>
                                          </p:stCondLst>
                                        </p:cTn>
                                        <p:tgtEl>
                                          <p:spTgt spid="204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body" idx="4294967295"/>
          </p:nvPr>
        </p:nvSpPr>
        <p:spPr>
          <a:xfrm>
            <a:off x="152400" y="332656"/>
            <a:ext cx="8763000" cy="1827932"/>
          </a:xfrm>
        </p:spPr>
        <p:txBody>
          <a:bodyPr/>
          <a:lstStyle/>
          <a:p>
            <a:r>
              <a:rPr lang="zh-CN" altLang="en-US" dirty="0" smtClean="0">
                <a:solidFill>
                  <a:srgbClr val="FFFF00"/>
                </a:solidFill>
              </a:rPr>
              <a:t>天体测量法</a:t>
            </a:r>
            <a:r>
              <a:rPr lang="zh-CN" altLang="en-US" dirty="0" smtClean="0"/>
              <a:t>还没有发现系外行星</a:t>
            </a:r>
            <a:endParaRPr lang="en-US" altLang="zh-CN" dirty="0" smtClean="0"/>
          </a:p>
          <a:p>
            <a:r>
              <a:rPr lang="en-US" altLang="zh-CN" dirty="0" smtClean="0"/>
              <a:t>20</a:t>
            </a:r>
            <a:r>
              <a:rPr lang="zh-CN" altLang="en-US" dirty="0" smtClean="0"/>
              <a:t>世纪</a:t>
            </a:r>
            <a:r>
              <a:rPr lang="en-US" altLang="zh-CN" dirty="0" smtClean="0"/>
              <a:t>~60</a:t>
            </a:r>
            <a:r>
              <a:rPr lang="zh-CN" altLang="en-US" dirty="0" smtClean="0"/>
              <a:t>年代宣称的用此方法发现的系外行星没有得到确认</a:t>
            </a:r>
            <a:endParaRPr lang="en-US" altLang="zh-CN" dirty="0" smtClean="0"/>
          </a:p>
          <a:p>
            <a:endParaRPr lang="zh-CN" altLang="en-US" dirty="0" smtClean="0"/>
          </a:p>
          <a:p>
            <a:r>
              <a:rPr lang="en-US" altLang="zh-CN" dirty="0" smtClean="0"/>
              <a:t>Gaia</a:t>
            </a:r>
            <a:r>
              <a:rPr lang="zh-CN" altLang="en-US" dirty="0" smtClean="0"/>
              <a:t>卫星？</a:t>
            </a:r>
          </a:p>
        </p:txBody>
      </p:sp>
      <p:pic>
        <p:nvPicPr>
          <p:cNvPr id="115716" name="Picture 5" descr="54414_gaia_Go_29072014_1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1521718"/>
            <a:ext cx="2195314" cy="219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3861048"/>
            <a:ext cx="8134350"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内容占位符 2"/>
          <p:cNvSpPr>
            <a:spLocks noGrp="1"/>
          </p:cNvSpPr>
          <p:nvPr>
            <p:ph idx="1"/>
          </p:nvPr>
        </p:nvSpPr>
        <p:spPr>
          <a:xfrm>
            <a:off x="250825" y="476250"/>
            <a:ext cx="8763000" cy="1584598"/>
          </a:xfrm>
        </p:spPr>
        <p:txBody>
          <a:bodyPr/>
          <a:lstStyle/>
          <a:p>
            <a:pPr marL="0" indent="0">
              <a:lnSpc>
                <a:spcPct val="90000"/>
              </a:lnSpc>
              <a:buNone/>
            </a:pPr>
            <a:r>
              <a:rPr lang="zh-CN" altLang="en-US" dirty="0" smtClean="0">
                <a:solidFill>
                  <a:srgbClr val="FFFF00"/>
                </a:solidFill>
              </a:rPr>
              <a:t>（</a:t>
            </a:r>
            <a:r>
              <a:rPr lang="en-US" altLang="zh-CN" dirty="0" smtClean="0">
                <a:solidFill>
                  <a:srgbClr val="FFFF00"/>
                </a:solidFill>
              </a:rPr>
              <a:t>3</a:t>
            </a:r>
            <a:r>
              <a:rPr lang="zh-CN" altLang="en-US" dirty="0" smtClean="0">
                <a:solidFill>
                  <a:srgbClr val="FFFF00"/>
                </a:solidFill>
              </a:rPr>
              <a:t>）凌星法</a:t>
            </a:r>
            <a:r>
              <a:rPr lang="zh-CN" altLang="en-US" dirty="0" smtClean="0"/>
              <a:t>：当行星运行到恒星前面时，会遮挡很小一部分恒星光，而使得恒星周期性地变暗</a:t>
            </a:r>
            <a:endParaRPr lang="en-US" altLang="zh-CN" dirty="0" smtClean="0"/>
          </a:p>
          <a:p>
            <a:pPr lvl="1">
              <a:lnSpc>
                <a:spcPct val="90000"/>
              </a:lnSpc>
            </a:pPr>
            <a:r>
              <a:rPr lang="zh-CN" altLang="en-US" dirty="0" smtClean="0"/>
              <a:t>测量系外行星的大小</a:t>
            </a:r>
          </a:p>
          <a:p>
            <a:pPr marL="0" indent="0">
              <a:buNone/>
            </a:pPr>
            <a:endParaRPr lang="zh-CN" altLang="en-US" dirty="0" smtClean="0"/>
          </a:p>
        </p:txBody>
      </p:sp>
      <p:pic>
        <p:nvPicPr>
          <p:cNvPr id="11776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2205038"/>
            <a:ext cx="7118350" cy="42306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smtClean="0"/>
              <a:t>学习目标</a:t>
            </a:r>
            <a:endParaRPr lang="zh-CN" altLang="en-US" b="0" dirty="0"/>
          </a:p>
        </p:txBody>
      </p:sp>
      <p:sp>
        <p:nvSpPr>
          <p:cNvPr id="3" name="内容占位符 2"/>
          <p:cNvSpPr>
            <a:spLocks noGrp="1"/>
          </p:cNvSpPr>
          <p:nvPr>
            <p:ph idx="1"/>
          </p:nvPr>
        </p:nvSpPr>
        <p:spPr/>
        <p:txBody>
          <a:bodyPr/>
          <a:lstStyle/>
          <a:p>
            <a:r>
              <a:rPr lang="zh-CN" altLang="en-US" sz="2800" dirty="0" smtClean="0"/>
              <a:t>了解行星形成和恒星形成的关系，列举太阳系起源的观测证据</a:t>
            </a:r>
            <a:endParaRPr lang="en-US" altLang="zh-CN" sz="2800" dirty="0" smtClean="0"/>
          </a:p>
          <a:p>
            <a:r>
              <a:rPr lang="zh-CN" altLang="en-US" sz="2800" dirty="0" smtClean="0"/>
              <a:t>概述太阳系的全貌，列举太阳系的规则性和不规则性</a:t>
            </a:r>
            <a:endParaRPr lang="en-US" altLang="zh-CN" sz="2800" dirty="0" smtClean="0"/>
          </a:p>
          <a:p>
            <a:r>
              <a:rPr lang="zh-CN" altLang="en-US" sz="2800" dirty="0" smtClean="0"/>
              <a:t>理解形成行星系统的理论基础和主要阶段</a:t>
            </a:r>
            <a:endParaRPr lang="en-US" altLang="zh-CN" sz="2800" dirty="0" smtClean="0"/>
          </a:p>
          <a:p>
            <a:r>
              <a:rPr lang="zh-CN" altLang="en-US" sz="2800" dirty="0" smtClean="0"/>
              <a:t>理解太阳系形成的具体过程</a:t>
            </a:r>
            <a:endParaRPr lang="en-US" altLang="zh-CN" sz="2800" dirty="0" smtClean="0"/>
          </a:p>
          <a:p>
            <a:r>
              <a:rPr lang="zh-CN" altLang="en-US" sz="2800" dirty="0" smtClean="0"/>
              <a:t>了解探测系外行星的历史</a:t>
            </a:r>
            <a:endParaRPr lang="en-US" altLang="zh-CN" sz="2800" dirty="0" smtClean="0"/>
          </a:p>
          <a:p>
            <a:r>
              <a:rPr lang="zh-CN" altLang="en-US" sz="2800" dirty="0" smtClean="0"/>
              <a:t>理解探测系外行星的基本技术或方法</a:t>
            </a:r>
            <a:endParaRPr lang="en-US" altLang="zh-CN" sz="2800" dirty="0" smtClean="0"/>
          </a:p>
          <a:p>
            <a:r>
              <a:rPr lang="zh-CN" altLang="en-US" sz="2800" dirty="0"/>
              <a:t>列举</a:t>
            </a:r>
            <a:r>
              <a:rPr lang="zh-CN" altLang="en-US" sz="2800" dirty="0" smtClean="0"/>
              <a:t>系外行星的性质，特别是不同于太阳系的</a:t>
            </a:r>
            <a:endParaRPr lang="en-US" altLang="zh-CN" sz="2800" dirty="0" smtClean="0"/>
          </a:p>
          <a:p>
            <a:r>
              <a:rPr lang="zh-CN" altLang="en-US" sz="2800" dirty="0" smtClean="0"/>
              <a:t>了解有关系外地球</a:t>
            </a:r>
            <a:r>
              <a:rPr lang="en-US" altLang="zh-CN" sz="2800" dirty="0" smtClean="0"/>
              <a:t>2.0</a:t>
            </a:r>
            <a:r>
              <a:rPr lang="zh-CN" altLang="en-US" sz="2800" dirty="0" smtClean="0"/>
              <a:t>的观测现状</a:t>
            </a:r>
            <a:endParaRPr lang="en-US" altLang="zh-CN" sz="2800" dirty="0" smtClean="0"/>
          </a:p>
          <a:p>
            <a:endParaRPr lang="zh-CN" altLang="en-US" sz="2800" dirty="0"/>
          </a:p>
        </p:txBody>
      </p:sp>
    </p:spTree>
    <p:extLst>
      <p:ext uri="{BB962C8B-B14F-4D97-AF65-F5344CB8AC3E}">
        <p14:creationId xmlns:p14="http://schemas.microsoft.com/office/powerpoint/2010/main" val="402052853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body" idx="4294967295"/>
          </p:nvPr>
        </p:nvSpPr>
        <p:spPr>
          <a:xfrm>
            <a:off x="539552" y="303169"/>
            <a:ext cx="8402836" cy="591043"/>
          </a:xfrm>
        </p:spPr>
        <p:txBody>
          <a:bodyPr/>
          <a:lstStyle/>
          <a:p>
            <a:pPr marL="0" indent="0">
              <a:buNone/>
            </a:pPr>
            <a:r>
              <a:rPr lang="zh-CN" altLang="en-US" dirty="0" smtClean="0"/>
              <a:t>行星大小的估算</a:t>
            </a:r>
          </a:p>
        </p:txBody>
      </p:sp>
      <p:pic>
        <p:nvPicPr>
          <p:cNvPr id="1187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037274"/>
            <a:ext cx="7548562"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4079938"/>
            <a:ext cx="5299075"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908871"/>
            <a:ext cx="4740796" cy="210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9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3411604"/>
            <a:ext cx="1192561" cy="54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91" name="Text Box 8"/>
          <p:cNvSpPr txBox="1">
            <a:spLocks noChangeArrowheads="1"/>
          </p:cNvSpPr>
          <p:nvPr/>
        </p:nvSpPr>
        <p:spPr bwMode="auto">
          <a:xfrm>
            <a:off x="827584" y="5229200"/>
            <a:ext cx="230462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smtClean="0">
                <a:latin typeface="黑体" panose="02010609060101010101" pitchFamily="49" charset="-122"/>
              </a:rPr>
              <a:t>内插图为金星</a:t>
            </a:r>
            <a:r>
              <a:rPr lang="zh-CN" altLang="en-US" dirty="0">
                <a:latin typeface="黑体" panose="02010609060101010101" pitchFamily="49" charset="-122"/>
              </a:rPr>
              <a:t>凌日</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idx="4294967295"/>
          </p:nvPr>
        </p:nvSpPr>
        <p:spPr>
          <a:xfrm>
            <a:off x="171450" y="764704"/>
            <a:ext cx="8763000" cy="2520280"/>
          </a:xfrm>
        </p:spPr>
        <p:txBody>
          <a:bodyPr/>
          <a:lstStyle/>
          <a:p>
            <a:pPr>
              <a:lnSpc>
                <a:spcPct val="90000"/>
              </a:lnSpc>
            </a:pPr>
            <a:r>
              <a:rPr lang="zh-CN" altLang="en-US" dirty="0" smtClean="0"/>
              <a:t>位于</a:t>
            </a:r>
            <a:r>
              <a:rPr lang="zh-CN" altLang="en-US" dirty="0" smtClean="0">
                <a:solidFill>
                  <a:srgbClr val="FFFF00"/>
                </a:solidFill>
              </a:rPr>
              <a:t>地球轨道平面内</a:t>
            </a:r>
            <a:r>
              <a:rPr lang="zh-CN" altLang="en-US" dirty="0" smtClean="0"/>
              <a:t>的外星天文学家如果发现太阳亮度</a:t>
            </a:r>
            <a:r>
              <a:rPr lang="en-US" altLang="zh-CN" dirty="0" smtClean="0"/>
              <a:t>0.009</a:t>
            </a:r>
            <a:r>
              <a:rPr lang="zh-CN" altLang="en-US" dirty="0" smtClean="0"/>
              <a:t>倍的周期性变暗，即可推测地球的存在</a:t>
            </a:r>
            <a:endParaRPr lang="en-US" altLang="zh-CN" dirty="0" smtClean="0"/>
          </a:p>
          <a:p>
            <a:pPr>
              <a:lnSpc>
                <a:spcPct val="90000"/>
              </a:lnSpc>
            </a:pPr>
            <a:r>
              <a:rPr lang="zh-CN" altLang="en-US" dirty="0" smtClean="0"/>
              <a:t>地球天文学家要看到系外行星对其恒星的凌星，地球必须大致位于该</a:t>
            </a:r>
            <a:r>
              <a:rPr lang="zh-CN" altLang="en-US" dirty="0" smtClean="0">
                <a:solidFill>
                  <a:srgbClr val="FFFF00"/>
                </a:solidFill>
              </a:rPr>
              <a:t>行星的轨道平面</a:t>
            </a:r>
            <a:r>
              <a:rPr lang="zh-CN" altLang="en-US" dirty="0" smtClean="0"/>
              <a:t>上</a:t>
            </a:r>
          </a:p>
        </p:txBody>
      </p:sp>
      <p:pic>
        <p:nvPicPr>
          <p:cNvPr id="1208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3573463"/>
            <a:ext cx="8410575"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noChangeArrowheads="1"/>
          </p:cNvSpPr>
          <p:nvPr>
            <p:ph type="body" idx="4294967295"/>
          </p:nvPr>
        </p:nvSpPr>
        <p:spPr>
          <a:xfrm>
            <a:off x="395536" y="868823"/>
            <a:ext cx="8402836" cy="647700"/>
          </a:xfrm>
        </p:spPr>
        <p:txBody>
          <a:bodyPr/>
          <a:lstStyle/>
          <a:p>
            <a:pPr marL="0" indent="0">
              <a:buNone/>
            </a:pPr>
            <a:r>
              <a:rPr lang="zh-CN" altLang="en-US" dirty="0" smtClean="0"/>
              <a:t>凌星法发现多行星系</a:t>
            </a:r>
          </a:p>
        </p:txBody>
      </p:sp>
      <p:pic>
        <p:nvPicPr>
          <p:cNvPr id="1228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60350"/>
            <a:ext cx="4551362" cy="335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88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689886"/>
            <a:ext cx="4609207" cy="3003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885" name="Text Box 6"/>
          <p:cNvSpPr txBox="1">
            <a:spLocks noChangeArrowheads="1"/>
          </p:cNvSpPr>
          <p:nvPr/>
        </p:nvSpPr>
        <p:spPr bwMode="auto">
          <a:xfrm>
            <a:off x="4830289" y="5085184"/>
            <a:ext cx="397485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t>开普勒空间望远镜</a:t>
            </a:r>
            <a:r>
              <a:rPr lang="zh-CN" altLang="en-US" dirty="0" smtClean="0"/>
              <a:t>发现的</a:t>
            </a:r>
            <a:r>
              <a:rPr lang="en-US" altLang="zh-CN" dirty="0" smtClean="0"/>
              <a:t>16</a:t>
            </a:r>
            <a:r>
              <a:rPr lang="zh-CN" altLang="en-US" dirty="0"/>
              <a:t>个多行星系</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p:cNvSpPr>
            <a:spLocks noGrp="1" noChangeArrowheads="1"/>
          </p:cNvSpPr>
          <p:nvPr>
            <p:ph type="body" idx="4294967295"/>
          </p:nvPr>
        </p:nvSpPr>
        <p:spPr>
          <a:xfrm>
            <a:off x="179388" y="332657"/>
            <a:ext cx="8763000" cy="2664296"/>
          </a:xfrm>
        </p:spPr>
        <p:txBody>
          <a:bodyPr/>
          <a:lstStyle/>
          <a:p>
            <a:pPr marL="0" indent="0">
              <a:buNone/>
            </a:pPr>
            <a:r>
              <a:rPr lang="zh-CN" altLang="en-US" dirty="0" smtClean="0">
                <a:solidFill>
                  <a:srgbClr val="FFFF00"/>
                </a:solidFill>
              </a:rPr>
              <a:t>（</a:t>
            </a:r>
            <a:r>
              <a:rPr lang="en-US" altLang="zh-CN" dirty="0" smtClean="0">
                <a:solidFill>
                  <a:srgbClr val="FFFF00"/>
                </a:solidFill>
              </a:rPr>
              <a:t>4</a:t>
            </a:r>
            <a:r>
              <a:rPr lang="zh-CN" altLang="en-US" dirty="0" smtClean="0">
                <a:solidFill>
                  <a:srgbClr val="FFFF00"/>
                </a:solidFill>
              </a:rPr>
              <a:t>）微引力透镜法</a:t>
            </a:r>
            <a:r>
              <a:rPr lang="zh-CN" altLang="en-US" dirty="0" smtClean="0"/>
              <a:t>：当一颗恒星及其行星从远处背景恒星前经过时，引力透镜效应增强背景恒星的亮度，从而能够显示恒星及其行星的存在</a:t>
            </a:r>
            <a:endParaRPr lang="en-US" altLang="zh-CN" dirty="0" smtClean="0"/>
          </a:p>
          <a:p>
            <a:pPr lvl="1"/>
            <a:r>
              <a:rPr lang="zh-CN" altLang="en-US" dirty="0" smtClean="0"/>
              <a:t>估算行星的质量</a:t>
            </a:r>
          </a:p>
          <a:p>
            <a:pPr lvl="1"/>
            <a:r>
              <a:rPr lang="zh-CN" altLang="en-US" dirty="0" smtClean="0"/>
              <a:t>已发现</a:t>
            </a:r>
            <a:r>
              <a:rPr lang="en-US" altLang="zh-CN" dirty="0" smtClean="0"/>
              <a:t>10</a:t>
            </a:r>
            <a:r>
              <a:rPr lang="zh-CN" altLang="en-US" dirty="0" smtClean="0"/>
              <a:t>多个系外行星，特别是</a:t>
            </a:r>
            <a:r>
              <a:rPr lang="zh-CN" altLang="en-US" dirty="0" smtClean="0">
                <a:solidFill>
                  <a:srgbClr val="FFFF00"/>
                </a:solidFill>
              </a:rPr>
              <a:t>自由行星</a:t>
            </a:r>
          </a:p>
        </p:txBody>
      </p:sp>
      <p:pic>
        <p:nvPicPr>
          <p:cNvPr id="1249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3019020"/>
            <a:ext cx="5046663"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lstStyle/>
          <a:p>
            <a:pPr algn="ctr">
              <a:defRPr/>
            </a:pPr>
            <a:r>
              <a:rPr lang="fr-FR" altLang="zh-CN" b="0" dirty="0" smtClean="0">
                <a:effectLst>
                  <a:outerShdw blurRad="38100" dist="38100" dir="2700000" algn="tl">
                    <a:srgbClr val="C0C0C0"/>
                  </a:outerShdw>
                </a:effectLst>
                <a:latin typeface="Book Antiqua" pitchFamily="18" charset="0"/>
                <a:ea typeface="宋体" pitchFamily="2" charset="-122"/>
              </a:rPr>
              <a:t>OGLE-2005-BLG-390</a:t>
            </a:r>
            <a:endParaRPr lang="zh-CN" altLang="en-US" b="0" dirty="0"/>
          </a:p>
        </p:txBody>
      </p:sp>
      <p:sp>
        <p:nvSpPr>
          <p:cNvPr id="125955" name="内容占位符 2"/>
          <p:cNvSpPr>
            <a:spLocks noGrp="1"/>
          </p:cNvSpPr>
          <p:nvPr>
            <p:ph idx="4294967295"/>
          </p:nvPr>
        </p:nvSpPr>
        <p:spPr/>
        <p:txBody>
          <a:bodyPr/>
          <a:lstStyle/>
          <a:p>
            <a:r>
              <a:rPr lang="en-US" altLang="zh-CN" smtClean="0"/>
              <a:t>b</a:t>
            </a:r>
            <a:endParaRPr lang="zh-CN" altLang="en-US" smtClean="0"/>
          </a:p>
        </p:txBody>
      </p:sp>
      <p:sp>
        <p:nvSpPr>
          <p:cNvPr id="125956" name="Picture 2" descr="OB05390_final_LC"/>
          <p:cNvSpPr>
            <a:spLocks noChangeAspect="1" noChangeArrowheads="1"/>
          </p:cNvSpPr>
          <p:nvPr/>
        </p:nvSpPr>
        <p:spPr bwMode="auto">
          <a:xfrm>
            <a:off x="0" y="1012825"/>
            <a:ext cx="9144000" cy="587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pic>
        <p:nvPicPr>
          <p:cNvPr id="1259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73484"/>
            <a:ext cx="8770938" cy="5641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958" name="TextBox 4"/>
          <p:cNvSpPr txBox="1">
            <a:spLocks noChangeArrowheads="1"/>
          </p:cNvSpPr>
          <p:nvPr/>
        </p:nvSpPr>
        <p:spPr bwMode="auto">
          <a:xfrm>
            <a:off x="2195736" y="2564904"/>
            <a:ext cx="151226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2800" dirty="0">
                <a:solidFill>
                  <a:srgbClr val="FF0000"/>
                </a:solidFill>
                <a:latin typeface="黑体" panose="02010609060101010101" pitchFamily="49" charset="-122"/>
              </a:rPr>
              <a:t>背景</a:t>
            </a:r>
            <a:r>
              <a:rPr lang="zh-CN" altLang="en-US" sz="2800" dirty="0" smtClean="0">
                <a:solidFill>
                  <a:srgbClr val="FF0000"/>
                </a:solidFill>
                <a:latin typeface="黑体" panose="02010609060101010101" pitchFamily="49" charset="-122"/>
              </a:rPr>
              <a:t>恒星亮度</a:t>
            </a:r>
            <a:endParaRPr lang="zh-CN" altLang="en-US" sz="2800" dirty="0">
              <a:solidFill>
                <a:srgbClr val="FF0000"/>
              </a:solidFill>
              <a:latin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body" idx="4294967295"/>
          </p:nvPr>
        </p:nvSpPr>
        <p:spPr>
          <a:xfrm>
            <a:off x="250825" y="548680"/>
            <a:ext cx="8763000" cy="2304256"/>
          </a:xfrm>
        </p:spPr>
        <p:txBody>
          <a:bodyPr/>
          <a:lstStyle/>
          <a:p>
            <a:pPr marL="0" indent="0">
              <a:buNone/>
            </a:pPr>
            <a:r>
              <a:rPr lang="zh-CN" altLang="en-US" dirty="0" smtClean="0">
                <a:solidFill>
                  <a:srgbClr val="FFFF00"/>
                </a:solidFill>
              </a:rPr>
              <a:t>（</a:t>
            </a:r>
            <a:r>
              <a:rPr lang="en-US" altLang="zh-CN" dirty="0" smtClean="0">
                <a:solidFill>
                  <a:srgbClr val="FFFF00"/>
                </a:solidFill>
              </a:rPr>
              <a:t>5</a:t>
            </a:r>
            <a:r>
              <a:rPr lang="zh-CN" altLang="en-US" dirty="0" smtClean="0">
                <a:solidFill>
                  <a:srgbClr val="FFFF00"/>
                </a:solidFill>
              </a:rPr>
              <a:t>）直接成像法</a:t>
            </a:r>
            <a:r>
              <a:rPr lang="zh-CN" altLang="en-US" dirty="0" smtClean="0"/>
              <a:t>：在天文望远镜上加装日冕仪，降低恒星亮度，直接拍摄行星</a:t>
            </a:r>
          </a:p>
          <a:p>
            <a:pPr lvl="1"/>
            <a:r>
              <a:rPr lang="zh-CN" altLang="en-US" dirty="0" smtClean="0"/>
              <a:t>发现远离恒星的大行星</a:t>
            </a:r>
          </a:p>
          <a:p>
            <a:pPr lvl="1"/>
            <a:r>
              <a:rPr lang="zh-CN" altLang="en-US" dirty="0" smtClean="0"/>
              <a:t>已发现数十颗系外行星（系）</a:t>
            </a:r>
          </a:p>
        </p:txBody>
      </p:sp>
      <p:pic>
        <p:nvPicPr>
          <p:cNvPr id="12800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69" y="3198812"/>
            <a:ext cx="2864169" cy="282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438" y="3198812"/>
            <a:ext cx="5772991" cy="282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p:txBody>
          <a:bodyPr/>
          <a:lstStyle/>
          <a:p>
            <a:r>
              <a:rPr lang="zh-CN" altLang="en-US" b="0" dirty="0" smtClean="0"/>
              <a:t>绘架座</a:t>
            </a:r>
            <a:r>
              <a:rPr lang="en-US" altLang="zh-CN" b="0" dirty="0" smtClean="0"/>
              <a:t>β</a:t>
            </a:r>
            <a:r>
              <a:rPr lang="zh-CN" altLang="en-US" b="0" dirty="0" smtClean="0"/>
              <a:t>星 </a:t>
            </a:r>
          </a:p>
        </p:txBody>
      </p:sp>
      <p:sp>
        <p:nvSpPr>
          <p:cNvPr id="130051" name="Rectangle 3"/>
          <p:cNvSpPr>
            <a:spLocks noGrp="1" noChangeArrowheads="1"/>
          </p:cNvSpPr>
          <p:nvPr>
            <p:ph type="body" idx="4294967295"/>
          </p:nvPr>
        </p:nvSpPr>
        <p:spPr/>
        <p:txBody>
          <a:bodyPr/>
          <a:lstStyle/>
          <a:p>
            <a:r>
              <a:rPr lang="zh-CN" altLang="en-US" dirty="0" smtClean="0"/>
              <a:t>质量、温度 </a:t>
            </a:r>
            <a:r>
              <a:rPr lang="en-US" altLang="zh-CN" dirty="0" smtClean="0"/>
              <a:t>&gt; </a:t>
            </a:r>
            <a:r>
              <a:rPr lang="zh-CN" altLang="en-US" dirty="0" smtClean="0"/>
              <a:t>太阳</a:t>
            </a:r>
          </a:p>
          <a:p>
            <a:r>
              <a:rPr lang="zh-CN" altLang="en-US" dirty="0" smtClean="0"/>
              <a:t>距离：</a:t>
            </a:r>
            <a:r>
              <a:rPr lang="en-US" altLang="zh-CN" dirty="0" smtClean="0"/>
              <a:t>63.4</a:t>
            </a:r>
            <a:r>
              <a:rPr lang="zh-CN" altLang="en-US" dirty="0" smtClean="0"/>
              <a:t>光年</a:t>
            </a:r>
          </a:p>
          <a:p>
            <a:r>
              <a:rPr lang="zh-CN" altLang="en-US" dirty="0" smtClean="0"/>
              <a:t>年龄：</a:t>
            </a:r>
            <a:r>
              <a:rPr lang="en-US" altLang="zh-CN" dirty="0" smtClean="0"/>
              <a:t>800-2,000</a:t>
            </a:r>
            <a:r>
              <a:rPr lang="zh-CN" altLang="en-US" dirty="0" smtClean="0"/>
              <a:t>万年</a:t>
            </a:r>
          </a:p>
        </p:txBody>
      </p:sp>
      <p:pic>
        <p:nvPicPr>
          <p:cNvPr id="130052" name="Picture 4" descr="224px-Pictor_constellation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916113"/>
            <a:ext cx="4208462"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椭圆 1"/>
          <p:cNvSpPr/>
          <p:nvPr/>
        </p:nvSpPr>
        <p:spPr bwMode="auto">
          <a:xfrm>
            <a:off x="6084168" y="3171825"/>
            <a:ext cx="914400" cy="914400"/>
          </a:xfrm>
          <a:prstGeom prst="ellipse">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BetaPicB"/>
          <p:cNvPicPr>
            <a:picLocks noChangeAspect="1" noChangeArrowheads="1"/>
          </p:cNvPicPr>
          <p:nvPr/>
        </p:nvPicPr>
        <p:blipFill>
          <a:blip r:embed="rId3">
            <a:extLst>
              <a:ext uri="{28A0092B-C50C-407E-A947-70E740481C1C}">
                <a14:useLocalDpi xmlns:a14="http://schemas.microsoft.com/office/drawing/2010/main" val="0"/>
              </a:ext>
            </a:extLst>
          </a:blip>
          <a:srcRect b="13490"/>
          <a:stretch>
            <a:fillRect/>
          </a:stretch>
        </p:blipFill>
        <p:spPr bwMode="auto">
          <a:xfrm>
            <a:off x="0" y="1285875"/>
            <a:ext cx="9144000"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Rectangle 3"/>
          <p:cNvSpPr>
            <a:spLocks noGrp="1" noChangeArrowheads="1"/>
          </p:cNvSpPr>
          <p:nvPr>
            <p:ph type="title" idx="4294967295"/>
          </p:nvPr>
        </p:nvSpPr>
        <p:spPr>
          <a:xfrm>
            <a:off x="468313" y="260350"/>
            <a:ext cx="8134350" cy="762000"/>
          </a:xfrm>
        </p:spPr>
        <p:txBody>
          <a:bodyPr/>
          <a:lstStyle/>
          <a:p>
            <a:pPr algn="ctr" eaLnBrk="1" hangingPunct="1"/>
            <a:r>
              <a:rPr lang="zh-CN" altLang="en-US" sz="4000" b="0" dirty="0" smtClean="0"/>
              <a:t>绘架座</a:t>
            </a:r>
            <a:r>
              <a:rPr lang="en-US" altLang="zh-CN" sz="4000" b="0" dirty="0" smtClean="0"/>
              <a:t>β</a:t>
            </a:r>
            <a:r>
              <a:rPr lang="zh-CN" altLang="en-US" sz="4000" b="0" dirty="0" smtClean="0"/>
              <a:t>星的尘埃盘侧对着地球</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beta pic HST"/>
          <p:cNvPicPr>
            <a:picLocks noChangeAspect="1" noChangeArrowheads="1"/>
          </p:cNvPicPr>
          <p:nvPr/>
        </p:nvPicPr>
        <p:blipFill>
          <a:blip r:embed="rId3">
            <a:extLst>
              <a:ext uri="{28A0092B-C50C-407E-A947-70E740481C1C}">
                <a14:useLocalDpi xmlns:a14="http://schemas.microsoft.com/office/drawing/2010/main" val="0"/>
              </a:ext>
            </a:extLst>
          </a:blip>
          <a:srcRect b="13480"/>
          <a:stretch>
            <a:fillRect/>
          </a:stretch>
        </p:blipFill>
        <p:spPr bwMode="auto">
          <a:xfrm>
            <a:off x="377788" y="1344466"/>
            <a:ext cx="8388424" cy="544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3"/>
          <p:cNvSpPr>
            <a:spLocks noGrp="1" noChangeArrowheads="1"/>
          </p:cNvSpPr>
          <p:nvPr>
            <p:ph type="body" idx="4294967295"/>
          </p:nvPr>
        </p:nvSpPr>
        <p:spPr>
          <a:xfrm>
            <a:off x="0" y="326995"/>
            <a:ext cx="9144000" cy="1049338"/>
          </a:xfrm>
          <a:noFill/>
        </p:spPr>
        <p:txBody>
          <a:bodyPr/>
          <a:lstStyle/>
          <a:p>
            <a:pPr eaLnBrk="1" hangingPunct="1">
              <a:lnSpc>
                <a:spcPct val="90000"/>
              </a:lnSpc>
              <a:buFont typeface="Wingdings" panose="05000000000000000000" pitchFamily="2" charset="2"/>
              <a:buNone/>
            </a:pPr>
            <a:r>
              <a:rPr lang="zh-CN" altLang="en-US" dirty="0" smtClean="0"/>
              <a:t>   仔细观测会发现尘埃盘是弯曲的，在上下摆动，可能是一个大质量行星的引力作用使尘埃盘扭曲</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idx="4294967295"/>
          </p:nvPr>
        </p:nvSpPr>
        <p:spPr/>
        <p:txBody>
          <a:bodyPr/>
          <a:lstStyle/>
          <a:p>
            <a:pPr algn="ctr"/>
            <a:r>
              <a:rPr lang="zh-CN" altLang="en-US" b="0" dirty="0" smtClean="0"/>
              <a:t>绘架座</a:t>
            </a:r>
            <a:r>
              <a:rPr lang="en-US" altLang="zh-CN" b="0" dirty="0" smtClean="0"/>
              <a:t>β– b</a:t>
            </a:r>
            <a:r>
              <a:rPr lang="zh-CN" altLang="en-US" b="0" dirty="0" smtClean="0"/>
              <a:t>：一颗巨行星</a:t>
            </a:r>
          </a:p>
        </p:txBody>
      </p:sp>
      <p:sp>
        <p:nvSpPr>
          <p:cNvPr id="132099" name="内容占位符 2"/>
          <p:cNvSpPr>
            <a:spLocks noGrp="1"/>
          </p:cNvSpPr>
          <p:nvPr>
            <p:ph idx="4294967295"/>
          </p:nvPr>
        </p:nvSpPr>
        <p:spPr/>
        <p:txBody>
          <a:bodyPr/>
          <a:lstStyle/>
          <a:p>
            <a:endParaRPr lang="zh-CN" altLang="en-US" dirty="0" smtClean="0"/>
          </a:p>
        </p:txBody>
      </p:sp>
      <p:pic>
        <p:nvPicPr>
          <p:cNvPr id="132100" name="Picture 2" descr="双子座行星成像仪首次捕捉到的绘架座β b影像。这颗系外行星环绕绘架座β星运行。图像中，绘架座β星被遮蔽，它的光线不会干涉绘架座β b的光线。绘架座β b是一颗巨行星，体积是木星的数倍，拥有近1000万年历史"/>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881" y="1229519"/>
            <a:ext cx="7406438" cy="517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algn="ctr"/>
            <a:r>
              <a:rPr lang="en-US" altLang="zh-CN" b="0" dirty="0" smtClean="0">
                <a:latin typeface="Arial" panose="020B0604020202020204" pitchFamily="34" charset="0"/>
              </a:rPr>
              <a:t>1</a:t>
            </a:r>
            <a:r>
              <a:rPr lang="zh-CN" altLang="en-US" b="0" dirty="0" smtClean="0">
                <a:latin typeface="Arial" panose="020B0604020202020204" pitchFamily="34" charset="0"/>
              </a:rPr>
              <a:t>、恒星形成与行星诞生</a:t>
            </a:r>
          </a:p>
        </p:txBody>
      </p:sp>
      <p:sp>
        <p:nvSpPr>
          <p:cNvPr id="22531" name="Rectangle 3"/>
          <p:cNvSpPr>
            <a:spLocks noGrp="1" noChangeArrowheads="1"/>
          </p:cNvSpPr>
          <p:nvPr>
            <p:ph type="body" idx="4294967295"/>
          </p:nvPr>
        </p:nvSpPr>
        <p:spPr>
          <a:xfrm>
            <a:off x="228600" y="1143000"/>
            <a:ext cx="8763000" cy="1277938"/>
          </a:xfrm>
        </p:spPr>
        <p:txBody>
          <a:bodyPr/>
          <a:lstStyle/>
          <a:p>
            <a:r>
              <a:rPr lang="zh-CN" altLang="en-US" dirty="0" smtClean="0">
                <a:solidFill>
                  <a:srgbClr val="FFFF00"/>
                </a:solidFill>
              </a:rPr>
              <a:t>行星系</a:t>
            </a:r>
            <a:r>
              <a:rPr lang="zh-CN" altLang="en-US" dirty="0" smtClean="0"/>
              <a:t>是环绕一颗恒星的天体集合</a:t>
            </a:r>
          </a:p>
          <a:p>
            <a:r>
              <a:rPr lang="zh-CN" altLang="en-US" dirty="0" smtClean="0">
                <a:solidFill>
                  <a:srgbClr val="FFFF00"/>
                </a:solidFill>
              </a:rPr>
              <a:t>太阳系</a:t>
            </a:r>
            <a:r>
              <a:rPr lang="zh-CN" altLang="en-US" dirty="0" smtClean="0"/>
              <a:t>是环绕太阳的包括地球在内的天体集合</a:t>
            </a:r>
          </a:p>
        </p:txBody>
      </p:sp>
      <p:pic>
        <p:nvPicPr>
          <p:cNvPr id="225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251" y="2420938"/>
            <a:ext cx="7027862"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381000" y="4437112"/>
            <a:ext cx="184731" cy="461665"/>
          </a:xfrm>
          <a:prstGeom prst="rect">
            <a:avLst/>
          </a:prstGeom>
          <a:noFill/>
        </p:spPr>
        <p:txBody>
          <a:bodyPr wrap="none" rtlCol="0">
            <a:spAutoFit/>
          </a:bodyPr>
          <a:lstStyle/>
          <a:p>
            <a:endParaRPr lang="zh-CN" altLang="en-US" dirty="0"/>
          </a:p>
        </p:txBody>
      </p:sp>
      <p:sp>
        <p:nvSpPr>
          <p:cNvPr id="3" name="文本框 2"/>
          <p:cNvSpPr txBox="1"/>
          <p:nvPr/>
        </p:nvSpPr>
        <p:spPr>
          <a:xfrm>
            <a:off x="424120" y="4129335"/>
            <a:ext cx="8591872" cy="1077218"/>
          </a:xfrm>
          <a:prstGeom prst="rect">
            <a:avLst/>
          </a:prstGeom>
          <a:noFill/>
        </p:spPr>
        <p:txBody>
          <a:bodyPr wrap="square" rtlCol="0">
            <a:spAutoFit/>
          </a:bodyPr>
          <a:lstStyle/>
          <a:p>
            <a:r>
              <a:rPr lang="zh-CN" altLang="en-US" sz="3200" dirty="0" smtClean="0">
                <a:solidFill>
                  <a:srgbClr val="FF0000"/>
                </a:solidFill>
                <a:latin typeface="黑体" panose="02010609060101010101" pitchFamily="49" charset="-122"/>
                <a:ea typeface="黑体" panose="02010609060101010101" pitchFamily="49" charset="-122"/>
              </a:rPr>
              <a:t>行星、矮行星、小行星、卫星、彗星、流星体（流星雨、陨石）</a:t>
            </a:r>
            <a:endParaRPr lang="zh-CN" altLang="en-US" sz="32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idx="4294967295"/>
          </p:nvPr>
        </p:nvSpPr>
        <p:spPr/>
        <p:txBody>
          <a:bodyPr/>
          <a:lstStyle/>
          <a:p>
            <a:pPr algn="ctr"/>
            <a:r>
              <a:rPr lang="zh-CN" altLang="en-US" b="0" dirty="0" smtClean="0"/>
              <a:t>绘架座</a:t>
            </a:r>
            <a:r>
              <a:rPr lang="el-GR" altLang="zh-CN" b="0" dirty="0" smtClean="0"/>
              <a:t>β-</a:t>
            </a:r>
            <a:r>
              <a:rPr lang="en-US" altLang="zh-CN" b="0" dirty="0" smtClean="0"/>
              <a:t>b</a:t>
            </a:r>
            <a:r>
              <a:rPr lang="zh-CN" altLang="en-US" b="0" dirty="0" smtClean="0"/>
              <a:t>的公转</a:t>
            </a:r>
          </a:p>
        </p:txBody>
      </p:sp>
      <p:sp>
        <p:nvSpPr>
          <p:cNvPr id="134147" name="内容占位符 2"/>
          <p:cNvSpPr>
            <a:spLocks noGrp="1"/>
          </p:cNvSpPr>
          <p:nvPr>
            <p:ph idx="4294967295"/>
          </p:nvPr>
        </p:nvSpPr>
        <p:spPr/>
        <p:txBody>
          <a:bodyPr/>
          <a:lstStyle/>
          <a:p>
            <a:endParaRPr lang="en-US" altLang="zh-CN" smtClean="0"/>
          </a:p>
        </p:txBody>
      </p:sp>
      <p:pic>
        <p:nvPicPr>
          <p:cNvPr id="134148" name="Picture 2" descr="http://res.tech.ifeng.com/attachments/2010/06/11/d4c8ba638bd59f88e008f44a8dcf0a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385887"/>
            <a:ext cx="717527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extBox 4"/>
          <p:cNvSpPr txBox="1">
            <a:spLocks noChangeArrowheads="1"/>
          </p:cNvSpPr>
          <p:nvPr/>
        </p:nvSpPr>
        <p:spPr bwMode="auto">
          <a:xfrm>
            <a:off x="2267744" y="4797152"/>
            <a:ext cx="129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en-US" altLang="zh-CN" sz="4000" dirty="0">
                <a:solidFill>
                  <a:srgbClr val="FF0000"/>
                </a:solidFill>
                <a:latin typeface="Times New Roman" panose="02020603050405020304" pitchFamily="18" charset="0"/>
                <a:ea typeface="华文行楷" panose="02010800040101010101" pitchFamily="2" charset="-122"/>
              </a:rPr>
              <a:t>2003</a:t>
            </a:r>
            <a:endParaRPr lang="zh-CN" altLang="en-US" sz="4000" dirty="0">
              <a:solidFill>
                <a:srgbClr val="FF0000"/>
              </a:solidFill>
              <a:latin typeface="Times New Roman" panose="02020603050405020304" pitchFamily="18" charset="0"/>
              <a:ea typeface="华文行楷" panose="02010800040101010101" pitchFamily="2" charset="-122"/>
            </a:endParaRPr>
          </a:p>
        </p:txBody>
      </p:sp>
      <p:sp>
        <p:nvSpPr>
          <p:cNvPr id="134150" name="TextBox 5"/>
          <p:cNvSpPr txBox="1">
            <a:spLocks noChangeArrowheads="1"/>
          </p:cNvSpPr>
          <p:nvPr/>
        </p:nvSpPr>
        <p:spPr bwMode="auto">
          <a:xfrm>
            <a:off x="5940152" y="4797151"/>
            <a:ext cx="12969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en-US" altLang="zh-CN" sz="4000" dirty="0">
                <a:solidFill>
                  <a:srgbClr val="FF0000"/>
                </a:solidFill>
                <a:latin typeface="Times New Roman" panose="02020603050405020304" pitchFamily="18" charset="0"/>
                <a:ea typeface="华文行楷" panose="02010800040101010101" pitchFamily="2" charset="-122"/>
              </a:rPr>
              <a:t>2009</a:t>
            </a:r>
            <a:endParaRPr lang="zh-CN" altLang="en-US" sz="4000" dirty="0">
              <a:solidFill>
                <a:srgbClr val="FF0000"/>
              </a:solidFill>
              <a:latin typeface="Times New Roman" panose="02020603050405020304" pitchFamily="18" charset="0"/>
              <a:ea typeface="华文行楷" panose="02010800040101010101" pitchFamily="2" charset="-122"/>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idx="4294967295"/>
          </p:nvPr>
        </p:nvSpPr>
        <p:spPr/>
        <p:txBody>
          <a:bodyPr/>
          <a:lstStyle/>
          <a:p>
            <a:pPr algn="ctr"/>
            <a:r>
              <a:rPr lang="zh-CN" altLang="en-US" sz="4000" b="0" dirty="0" smtClean="0"/>
              <a:t>绘架座</a:t>
            </a:r>
            <a:r>
              <a:rPr lang="en-US" altLang="zh-CN" sz="4000" b="0" dirty="0" smtClean="0"/>
              <a:t>β</a:t>
            </a:r>
            <a:r>
              <a:rPr lang="zh-CN" altLang="en-US" sz="4000" b="0" dirty="0" smtClean="0"/>
              <a:t>的尘埃盘与巨行星绘架座</a:t>
            </a:r>
            <a:r>
              <a:rPr lang="en-US" altLang="zh-CN" sz="4000" b="0" dirty="0" smtClean="0"/>
              <a:t>β-b</a:t>
            </a:r>
            <a:endParaRPr lang="zh-CN" altLang="en-US" sz="4000" b="0" dirty="0" smtClean="0"/>
          </a:p>
        </p:txBody>
      </p:sp>
      <p:sp>
        <p:nvSpPr>
          <p:cNvPr id="136195" name="内容占位符 2"/>
          <p:cNvSpPr>
            <a:spLocks noGrp="1"/>
          </p:cNvSpPr>
          <p:nvPr>
            <p:ph idx="4294967295"/>
          </p:nvPr>
        </p:nvSpPr>
        <p:spPr/>
        <p:txBody>
          <a:bodyPr/>
          <a:lstStyle/>
          <a:p>
            <a:endParaRPr lang="zh-CN" altLang="en-US" smtClean="0"/>
          </a:p>
        </p:txBody>
      </p:sp>
      <p:pic>
        <p:nvPicPr>
          <p:cNvPr id="136196" name="Picture 2" descr="http://www.cdstm.cn/attachments/2011/09/287614_201109221827351y5Jz.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125538"/>
            <a:ext cx="66675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文本框 1"/>
          <p:cNvSpPr txBox="1">
            <a:spLocks noChangeArrowheads="1"/>
          </p:cNvSpPr>
          <p:nvPr/>
        </p:nvSpPr>
        <p:spPr bwMode="auto">
          <a:xfrm>
            <a:off x="5867400" y="1412875"/>
            <a:ext cx="1657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2800">
                <a:latin typeface="Times New Roman" panose="02020603050405020304" pitchFamily="18" charset="0"/>
                <a:ea typeface="华文行楷" panose="02010800040101010101" pitchFamily="2" charset="-122"/>
              </a:rPr>
              <a:t>土星轨道</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idx="4294967295"/>
          </p:nvPr>
        </p:nvSpPr>
        <p:spPr/>
        <p:txBody>
          <a:bodyPr/>
          <a:lstStyle/>
          <a:p>
            <a:r>
              <a:rPr lang="zh-CN" altLang="en-US" sz="4400" b="0" dirty="0" smtClean="0"/>
              <a:t>系外行星有诸多变数</a:t>
            </a:r>
          </a:p>
        </p:txBody>
      </p:sp>
      <p:sp>
        <p:nvSpPr>
          <p:cNvPr id="142339" name="Rectangle 3"/>
          <p:cNvSpPr>
            <a:spLocks noGrp="1" noChangeArrowheads="1"/>
          </p:cNvSpPr>
          <p:nvPr>
            <p:ph type="body" idx="4294967295"/>
          </p:nvPr>
        </p:nvSpPr>
        <p:spPr/>
        <p:txBody>
          <a:bodyPr/>
          <a:lstStyle/>
          <a:p>
            <a:r>
              <a:rPr lang="zh-CN" altLang="en-US" dirty="0" smtClean="0">
                <a:solidFill>
                  <a:srgbClr val="FFFF00"/>
                </a:solidFill>
              </a:rPr>
              <a:t>热木星</a:t>
            </a:r>
          </a:p>
          <a:p>
            <a:pPr lvl="1"/>
            <a:r>
              <a:rPr lang="zh-CN" altLang="en-US" dirty="0" smtClean="0"/>
              <a:t>选择效应，迁移</a:t>
            </a:r>
          </a:p>
          <a:p>
            <a:r>
              <a:rPr lang="zh-CN" altLang="en-US" dirty="0" smtClean="0"/>
              <a:t>小型海王星：</a:t>
            </a:r>
            <a:r>
              <a:rPr lang="en-US" altLang="zh-CN" dirty="0" smtClean="0"/>
              <a:t>2-10</a:t>
            </a:r>
            <a:r>
              <a:rPr lang="zh-CN" altLang="en-US" dirty="0" smtClean="0"/>
              <a:t>倍地球质量，小于海王星的气态行星</a:t>
            </a:r>
          </a:p>
          <a:p>
            <a:r>
              <a:rPr lang="zh-CN" altLang="en-US" dirty="0" smtClean="0">
                <a:solidFill>
                  <a:srgbClr val="FFFF00"/>
                </a:solidFill>
              </a:rPr>
              <a:t>超级地球</a:t>
            </a:r>
            <a:r>
              <a:rPr lang="zh-CN" altLang="en-US" dirty="0" smtClean="0"/>
              <a:t>：大于地球的岩石行星</a:t>
            </a:r>
          </a:p>
          <a:p>
            <a:r>
              <a:rPr lang="zh-CN" altLang="en-US" dirty="0" smtClean="0"/>
              <a:t>高椭度轨道、高倾角轨道</a:t>
            </a:r>
            <a:endParaRPr lang="en-US" altLang="zh-CN" dirty="0" smtClean="0"/>
          </a:p>
          <a:p>
            <a:r>
              <a:rPr lang="zh-CN" altLang="en-US" dirty="0" smtClean="0"/>
              <a:t>公转方向与恒星自转相反</a:t>
            </a:r>
          </a:p>
          <a:p>
            <a:r>
              <a:rPr lang="zh-CN" altLang="en-US" dirty="0" smtClean="0"/>
              <a:t>多行星系：小型海王星与超级地球交替</a:t>
            </a:r>
          </a:p>
          <a:p>
            <a:r>
              <a:rPr lang="zh-CN" altLang="en-US" dirty="0" smtClean="0"/>
              <a:t>自由行星（微引力透镜法、被踢出行星系）</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pulsar planets horizon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5"/>
            <a:ext cx="9144000"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ectangle 3"/>
          <p:cNvSpPr>
            <a:spLocks noGrp="1" noChangeArrowheads="1"/>
          </p:cNvSpPr>
          <p:nvPr>
            <p:ph type="body" idx="1"/>
          </p:nvPr>
        </p:nvSpPr>
        <p:spPr>
          <a:xfrm>
            <a:off x="18090" y="2060848"/>
            <a:ext cx="9144000" cy="1049338"/>
          </a:xfrm>
        </p:spPr>
        <p:txBody>
          <a:bodyPr/>
          <a:lstStyle/>
          <a:p>
            <a:pPr marL="0" indent="0" eaLnBrk="1" hangingPunct="1">
              <a:buNone/>
            </a:pPr>
            <a:r>
              <a:rPr lang="zh-CN" altLang="en-US" dirty="0" smtClean="0">
                <a:solidFill>
                  <a:srgbClr val="00FF00"/>
                </a:solidFill>
              </a:rPr>
              <a:t>现在相信</a:t>
            </a:r>
            <a:r>
              <a:rPr lang="en-US" altLang="zh-CN" dirty="0" smtClean="0">
                <a:solidFill>
                  <a:srgbClr val="00FF00"/>
                </a:solidFill>
              </a:rPr>
              <a:t>PSR B1257+12</a:t>
            </a:r>
            <a:r>
              <a:rPr lang="zh-CN" altLang="en-US" dirty="0" smtClean="0">
                <a:solidFill>
                  <a:srgbClr val="00FF00"/>
                </a:solidFill>
              </a:rPr>
              <a:t>系统有至少3个行星：一个质量小于地球，另两个质量是地球的3-5倍</a:t>
            </a:r>
          </a:p>
        </p:txBody>
      </p:sp>
      <p:sp>
        <p:nvSpPr>
          <p:cNvPr id="2" name="文本框 1"/>
          <p:cNvSpPr txBox="1"/>
          <p:nvPr/>
        </p:nvSpPr>
        <p:spPr>
          <a:xfrm>
            <a:off x="5652120" y="692696"/>
            <a:ext cx="2808312" cy="707886"/>
          </a:xfrm>
          <a:prstGeom prst="rect">
            <a:avLst/>
          </a:prstGeom>
          <a:noFill/>
        </p:spPr>
        <p:txBody>
          <a:bodyPr wrap="square" rtlCol="0">
            <a:spAutoFit/>
          </a:bodyPr>
          <a:lstStyle/>
          <a:p>
            <a:r>
              <a:rPr lang="zh-CN" altLang="en-US" sz="4000" dirty="0" smtClean="0">
                <a:solidFill>
                  <a:schemeClr val="bg1"/>
                </a:solidFill>
                <a:latin typeface="方正姚体" panose="02010601030101010101" pitchFamily="2" charset="-122"/>
                <a:ea typeface="方正姚体" panose="02010601030101010101" pitchFamily="2" charset="-122"/>
              </a:rPr>
              <a:t>发现方法？</a:t>
            </a:r>
            <a:endParaRPr lang="en-US" altLang="zh-CN" sz="4000" dirty="0" smtClean="0">
              <a:solidFill>
                <a:schemeClr val="bg1"/>
              </a:solidFill>
              <a:latin typeface="方正姚体" panose="02010601030101010101" pitchFamily="2" charset="-122"/>
              <a:ea typeface="方正姚体" panose="02010601030101010101" pitchFamily="2" charset="-122"/>
            </a:endParaRPr>
          </a:p>
        </p:txBody>
      </p:sp>
      <p:sp>
        <p:nvSpPr>
          <p:cNvPr id="3" name="文本框 2"/>
          <p:cNvSpPr txBox="1"/>
          <p:nvPr/>
        </p:nvSpPr>
        <p:spPr>
          <a:xfrm>
            <a:off x="1979712" y="3182194"/>
            <a:ext cx="6624736" cy="1815882"/>
          </a:xfrm>
          <a:prstGeom prst="rect">
            <a:avLst/>
          </a:prstGeom>
          <a:noFill/>
        </p:spPr>
        <p:txBody>
          <a:bodyPr wrap="square" rtlCol="0">
            <a:spAutoFit/>
          </a:bodyPr>
          <a:lstStyle/>
          <a:p>
            <a:r>
              <a:rPr lang="zh-CN" altLang="en-US" sz="2800" dirty="0" smtClean="0">
                <a:solidFill>
                  <a:schemeClr val="bg1"/>
                </a:solidFill>
                <a:latin typeface="+mn-ea"/>
                <a:ea typeface="+mn-ea"/>
              </a:rPr>
              <a:t>很久很久以前：猜测？</a:t>
            </a:r>
            <a:endParaRPr lang="en-US" altLang="zh-CN" sz="2800" dirty="0" smtClean="0">
              <a:solidFill>
                <a:schemeClr val="bg1"/>
              </a:solidFill>
              <a:latin typeface="+mn-ea"/>
              <a:ea typeface="+mn-ea"/>
            </a:endParaRPr>
          </a:p>
          <a:p>
            <a:r>
              <a:rPr lang="en-US" altLang="zh-CN" sz="2800" dirty="0" smtClean="0">
                <a:solidFill>
                  <a:schemeClr val="bg1"/>
                </a:solidFill>
                <a:latin typeface="+mn-ea"/>
                <a:ea typeface="+mn-ea"/>
              </a:rPr>
              <a:t>1960s</a:t>
            </a:r>
            <a:r>
              <a:rPr lang="zh-CN" altLang="en-US" sz="2800" dirty="0" smtClean="0">
                <a:solidFill>
                  <a:schemeClr val="bg1"/>
                </a:solidFill>
                <a:latin typeface="+mn-ea"/>
                <a:ea typeface="+mn-ea"/>
              </a:rPr>
              <a:t>：声名狼藉的系外行星探测</a:t>
            </a:r>
            <a:endParaRPr lang="en-US" altLang="zh-CN" sz="2800" dirty="0" smtClean="0">
              <a:solidFill>
                <a:schemeClr val="bg1"/>
              </a:solidFill>
              <a:latin typeface="+mn-ea"/>
              <a:ea typeface="+mn-ea"/>
            </a:endParaRPr>
          </a:p>
          <a:p>
            <a:r>
              <a:rPr lang="en-US" altLang="zh-CN" sz="2800" dirty="0" smtClean="0">
                <a:solidFill>
                  <a:schemeClr val="bg1"/>
                </a:solidFill>
                <a:latin typeface="+mn-ea"/>
                <a:ea typeface="+mn-ea"/>
              </a:rPr>
              <a:t>1991</a:t>
            </a:r>
            <a:r>
              <a:rPr lang="zh-CN" altLang="en-US" sz="2800" dirty="0" smtClean="0">
                <a:solidFill>
                  <a:schemeClr val="bg1"/>
                </a:solidFill>
                <a:latin typeface="+mn-ea"/>
                <a:ea typeface="+mn-ea"/>
              </a:rPr>
              <a:t>： 系外行星被发现在不该在的地方</a:t>
            </a:r>
            <a:endParaRPr lang="en-US" altLang="zh-CN" sz="2800" dirty="0" smtClean="0">
              <a:solidFill>
                <a:schemeClr val="bg1"/>
              </a:solidFill>
              <a:latin typeface="+mn-ea"/>
              <a:ea typeface="+mn-ea"/>
            </a:endParaRPr>
          </a:p>
          <a:p>
            <a:r>
              <a:rPr lang="en-US" altLang="zh-CN" sz="2800" dirty="0" smtClean="0">
                <a:solidFill>
                  <a:schemeClr val="bg1"/>
                </a:solidFill>
                <a:latin typeface="+mn-ea"/>
                <a:ea typeface="+mn-ea"/>
              </a:rPr>
              <a:t>1995</a:t>
            </a:r>
            <a:r>
              <a:rPr lang="zh-CN" altLang="en-US" sz="2800" dirty="0" smtClean="0">
                <a:solidFill>
                  <a:schemeClr val="bg1"/>
                </a:solidFill>
                <a:latin typeface="+mn-ea"/>
                <a:ea typeface="+mn-ea"/>
              </a:rPr>
              <a:t>： 其它恒星有行星</a:t>
            </a:r>
            <a:endParaRPr lang="zh-CN" altLang="en-US" sz="2800" dirty="0">
              <a:solidFill>
                <a:schemeClr val="bg1"/>
              </a:solidFill>
              <a:latin typeface="+mn-ea"/>
              <a:ea typeface="+mn-ea"/>
            </a:endParaRPr>
          </a:p>
        </p:txBody>
      </p:sp>
    </p:spTree>
    <p:extLst>
      <p:ext uri="{BB962C8B-B14F-4D97-AF65-F5344CB8AC3E}">
        <p14:creationId xmlns:p14="http://schemas.microsoft.com/office/powerpoint/2010/main" val="2020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idx="4294967295"/>
          </p:nvPr>
        </p:nvSpPr>
        <p:spPr/>
        <p:txBody>
          <a:bodyPr/>
          <a:lstStyle/>
          <a:p>
            <a:pPr algn="ctr"/>
            <a:r>
              <a:rPr lang="en-US" altLang="zh-CN" sz="6000" b="0" dirty="0" smtClean="0">
                <a:latin typeface="Arial" panose="020B0604020202020204" pitchFamily="34" charset="0"/>
              </a:rPr>
              <a:t>6</a:t>
            </a:r>
            <a:r>
              <a:rPr lang="zh-CN" altLang="en-US" sz="6000" b="0" dirty="0" smtClean="0">
                <a:latin typeface="Arial" panose="020B0604020202020204" pitchFamily="34" charset="0"/>
              </a:rPr>
              <a:t>、地球</a:t>
            </a:r>
            <a:r>
              <a:rPr lang="en-US" altLang="zh-CN" sz="6000" b="0" dirty="0" smtClean="0">
                <a:latin typeface="Arial" panose="020B0604020202020204" pitchFamily="34" charset="0"/>
              </a:rPr>
              <a:t>2.0</a:t>
            </a:r>
          </a:p>
        </p:txBody>
      </p:sp>
      <p:sp>
        <p:nvSpPr>
          <p:cNvPr id="144387" name="Rectangle 3"/>
          <p:cNvSpPr>
            <a:spLocks noGrp="1" noChangeArrowheads="1"/>
          </p:cNvSpPr>
          <p:nvPr>
            <p:ph type="body" idx="4294967295"/>
          </p:nvPr>
        </p:nvSpPr>
        <p:spPr>
          <a:xfrm>
            <a:off x="266700" y="1700808"/>
            <a:ext cx="8763000" cy="4339952"/>
          </a:xfrm>
        </p:spPr>
        <p:txBody>
          <a:bodyPr/>
          <a:lstStyle/>
          <a:p>
            <a:r>
              <a:rPr lang="zh-CN" altLang="en-US" dirty="0" smtClean="0"/>
              <a:t>行星形成往往（也许总是）伴随恒星形成</a:t>
            </a:r>
          </a:p>
          <a:p>
            <a:r>
              <a:rPr lang="zh-CN" altLang="en-US" dirty="0" smtClean="0"/>
              <a:t>对于一个</a:t>
            </a:r>
            <a:r>
              <a:rPr lang="en-US" altLang="zh-CN" dirty="0" smtClean="0"/>
              <a:t>~2000</a:t>
            </a:r>
            <a:r>
              <a:rPr lang="zh-CN" altLang="en-US" dirty="0" smtClean="0"/>
              <a:t>亿恒星的银河系，有多少行星（</a:t>
            </a:r>
            <a:r>
              <a:rPr lang="en-US" altLang="zh-CN" dirty="0" smtClean="0"/>
              <a:t>+</a:t>
            </a:r>
            <a:r>
              <a:rPr lang="zh-CN" altLang="en-US" dirty="0" smtClean="0"/>
              <a:t>卫星）？</a:t>
            </a:r>
          </a:p>
          <a:p>
            <a:r>
              <a:rPr lang="zh-CN" altLang="en-US" dirty="0" smtClean="0"/>
              <a:t>有</a:t>
            </a:r>
            <a:r>
              <a:rPr lang="zh-CN" altLang="en-US" dirty="0" smtClean="0"/>
              <a:t>多少适合生命的行星？</a:t>
            </a:r>
          </a:p>
          <a:p>
            <a:r>
              <a:rPr lang="zh-CN" altLang="en-US" dirty="0" smtClean="0"/>
              <a:t>有</a:t>
            </a:r>
            <a:r>
              <a:rPr lang="zh-CN" altLang="en-US" dirty="0" smtClean="0"/>
              <a:t>多少有文明社会的行星？</a:t>
            </a:r>
            <a:endParaRPr lang="zh-CN" altLang="en-US" dirty="0" smtClean="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idx="4294967295"/>
          </p:nvPr>
        </p:nvSpPr>
        <p:spPr/>
        <p:txBody>
          <a:bodyPr/>
          <a:lstStyle/>
          <a:p>
            <a:endParaRPr lang="zh-CN" altLang="en-US" smtClean="0"/>
          </a:p>
        </p:txBody>
      </p:sp>
      <p:sp>
        <p:nvSpPr>
          <p:cNvPr id="146435" name="Rectangle 3"/>
          <p:cNvSpPr>
            <a:spLocks noGrp="1" noChangeArrowheads="1"/>
          </p:cNvSpPr>
          <p:nvPr>
            <p:ph type="body" idx="4294967295"/>
          </p:nvPr>
        </p:nvSpPr>
        <p:spPr/>
        <p:txBody>
          <a:bodyPr/>
          <a:lstStyle/>
          <a:p>
            <a:r>
              <a:rPr lang="zh-CN" altLang="en-US" dirty="0" smtClean="0"/>
              <a:t>开普勒望远镜证认的首批地球大小的系外行星（凌星法 </a:t>
            </a:r>
            <a:r>
              <a:rPr lang="en-US" altLang="zh-CN" dirty="0" smtClean="0">
                <a:sym typeface="Wingdings" panose="05000000000000000000" pitchFamily="2" charset="2"/>
              </a:rPr>
              <a:t> </a:t>
            </a:r>
            <a:r>
              <a:rPr lang="zh-CN" altLang="en-US" dirty="0" smtClean="0">
                <a:sym typeface="Wingdings" panose="05000000000000000000" pitchFamily="2" charset="2"/>
              </a:rPr>
              <a:t>大小</a:t>
            </a:r>
            <a:r>
              <a:rPr lang="zh-CN" altLang="en-US" dirty="0" smtClean="0"/>
              <a:t>）</a:t>
            </a:r>
          </a:p>
          <a:p>
            <a:r>
              <a:rPr lang="zh-CN" altLang="en-US" dirty="0" smtClean="0"/>
              <a:t>进一步证认：视向速度法 </a:t>
            </a:r>
            <a:r>
              <a:rPr lang="en-US" altLang="zh-CN" dirty="0" smtClean="0">
                <a:sym typeface="Wingdings" panose="05000000000000000000" pitchFamily="2" charset="2"/>
              </a:rPr>
              <a:t> </a:t>
            </a:r>
            <a:r>
              <a:rPr lang="zh-CN" altLang="en-US" dirty="0" smtClean="0">
                <a:sym typeface="Wingdings" panose="05000000000000000000" pitchFamily="2" charset="2"/>
              </a:rPr>
              <a:t>质量</a:t>
            </a:r>
          </a:p>
          <a:p>
            <a:r>
              <a:rPr lang="zh-CN" altLang="en-US" dirty="0" smtClean="0">
                <a:sym typeface="Wingdings" panose="05000000000000000000" pitchFamily="2" charset="2"/>
              </a:rPr>
              <a:t>行星的密度 </a:t>
            </a:r>
            <a:r>
              <a:rPr lang="en-US" altLang="zh-CN" dirty="0" smtClean="0">
                <a:sym typeface="Wingdings" panose="05000000000000000000" pitchFamily="2" charset="2"/>
              </a:rPr>
              <a:t> </a:t>
            </a:r>
            <a:r>
              <a:rPr lang="zh-CN" altLang="en-US" dirty="0" smtClean="0">
                <a:sym typeface="Wingdings" panose="05000000000000000000" pitchFamily="2" charset="2"/>
              </a:rPr>
              <a:t>行星的成分：气体？岩石？冰？水？或混合？</a:t>
            </a:r>
            <a:endParaRPr lang="zh-CN" altLang="en-US" dirty="0" smtClean="0"/>
          </a:p>
        </p:txBody>
      </p:sp>
      <p:pic>
        <p:nvPicPr>
          <p:cNvPr id="1464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149725"/>
            <a:ext cx="875030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idx="4294967295"/>
          </p:nvPr>
        </p:nvSpPr>
        <p:spPr/>
        <p:txBody>
          <a:bodyPr/>
          <a:lstStyle/>
          <a:p>
            <a:endParaRPr lang="zh-CN" altLang="en-US" smtClean="0"/>
          </a:p>
        </p:txBody>
      </p:sp>
      <p:sp>
        <p:nvSpPr>
          <p:cNvPr id="148483" name="Rectangle 3"/>
          <p:cNvSpPr>
            <a:spLocks noGrp="1" noChangeArrowheads="1"/>
          </p:cNvSpPr>
          <p:nvPr>
            <p:ph type="body" idx="4294967295"/>
          </p:nvPr>
        </p:nvSpPr>
        <p:spPr>
          <a:xfrm>
            <a:off x="347446" y="435706"/>
            <a:ext cx="8763000" cy="657970"/>
          </a:xfrm>
        </p:spPr>
        <p:txBody>
          <a:bodyPr/>
          <a:lstStyle/>
          <a:p>
            <a:pPr marL="0" indent="0">
              <a:buNone/>
            </a:pPr>
            <a:r>
              <a:rPr lang="zh-CN" altLang="en-US" dirty="0" smtClean="0">
                <a:solidFill>
                  <a:srgbClr val="FFFF00"/>
                </a:solidFill>
              </a:rPr>
              <a:t>可居住带</a:t>
            </a:r>
            <a:r>
              <a:rPr lang="zh-CN" altLang="en-US" dirty="0" smtClean="0"/>
              <a:t>：恒星周围适合液态水存在的区域</a:t>
            </a:r>
          </a:p>
        </p:txBody>
      </p:sp>
      <p:pic>
        <p:nvPicPr>
          <p:cNvPr id="148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828" y="1196752"/>
            <a:ext cx="6696744" cy="533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idx="4294967295"/>
          </p:nvPr>
        </p:nvSpPr>
        <p:spPr/>
        <p:txBody>
          <a:bodyPr/>
          <a:lstStyle/>
          <a:p>
            <a:pPr algn="ctr"/>
            <a:r>
              <a:rPr lang="zh-CN" altLang="en-US" sz="4400" b="0"/>
              <a:t>入选地球</a:t>
            </a:r>
            <a:r>
              <a:rPr lang="en-US" altLang="zh-CN" sz="4400" b="0"/>
              <a:t>2.0</a:t>
            </a:r>
            <a:r>
              <a:rPr lang="zh-CN" altLang="en-US" sz="4400" b="0"/>
              <a:t>的基本标准</a:t>
            </a:r>
            <a:endParaRPr lang="zh-CN" altLang="en-US" sz="4400" b="0" dirty="0" smtClean="0"/>
          </a:p>
        </p:txBody>
      </p:sp>
      <p:sp>
        <p:nvSpPr>
          <p:cNvPr id="125955" name="内容占位符 2"/>
          <p:cNvSpPr>
            <a:spLocks noGrp="1"/>
          </p:cNvSpPr>
          <p:nvPr>
            <p:ph idx="4294967295"/>
          </p:nvPr>
        </p:nvSpPr>
        <p:spPr>
          <a:xfrm>
            <a:off x="250825" y="5445125"/>
            <a:ext cx="8763000" cy="811213"/>
          </a:xfrm>
        </p:spPr>
        <p:txBody>
          <a:bodyPr/>
          <a:lstStyle/>
          <a:p>
            <a:pPr>
              <a:buFont typeface="Wingdings" panose="05000000000000000000" pitchFamily="2" charset="2"/>
              <a:buNone/>
            </a:pPr>
            <a:r>
              <a:rPr lang="en-US" altLang="zh-CN" dirty="0" smtClean="0"/>
              <a:t>Keper-452b</a:t>
            </a:r>
            <a:endParaRPr lang="zh-CN" altLang="en-US" dirty="0" smtClean="0"/>
          </a:p>
        </p:txBody>
      </p:sp>
      <p:pic>
        <p:nvPicPr>
          <p:cNvPr id="1546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268413"/>
            <a:ext cx="87249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88773" name="Text Box 5"/>
          <p:cNvSpPr txBox="1">
            <a:spLocks noChangeArrowheads="1"/>
          </p:cNvSpPr>
          <p:nvPr/>
        </p:nvSpPr>
        <p:spPr bwMode="auto">
          <a:xfrm>
            <a:off x="250825" y="4437063"/>
            <a:ext cx="1439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b="1">
                <a:solidFill>
                  <a:srgbClr val="FF0000"/>
                </a:solidFill>
                <a:latin typeface="Times New Roman" panose="02020603050405020304" pitchFamily="18" charset="0"/>
                <a:ea typeface="华文行楷" panose="02010800040101010101" pitchFamily="2" charset="-122"/>
              </a:rPr>
              <a:t>Found</a:t>
            </a:r>
          </a:p>
        </p:txBody>
      </p:sp>
      <p:sp>
        <p:nvSpPr>
          <p:cNvPr id="288774" name="Rectangle 6"/>
          <p:cNvSpPr>
            <a:spLocks noChangeArrowheads="1"/>
          </p:cNvSpPr>
          <p:nvPr/>
        </p:nvSpPr>
        <p:spPr bwMode="auto">
          <a:xfrm>
            <a:off x="4284663" y="4365625"/>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b="1">
                <a:solidFill>
                  <a:srgbClr val="FF0000"/>
                </a:solidFill>
                <a:latin typeface="Times New Roman" panose="02020603050405020304" pitchFamily="18" charset="0"/>
                <a:ea typeface="华文行楷" panose="02010800040101010101" pitchFamily="2" charset="-122"/>
              </a:rPr>
              <a:t>√</a:t>
            </a:r>
          </a:p>
        </p:txBody>
      </p:sp>
      <p:sp>
        <p:nvSpPr>
          <p:cNvPr id="288775" name="Rectangle 7"/>
          <p:cNvSpPr>
            <a:spLocks noChangeArrowheads="1"/>
          </p:cNvSpPr>
          <p:nvPr/>
        </p:nvSpPr>
        <p:spPr bwMode="auto">
          <a:xfrm>
            <a:off x="6156325" y="4365625"/>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b="1">
                <a:solidFill>
                  <a:srgbClr val="FF0000"/>
                </a:solidFill>
                <a:latin typeface="Times New Roman" panose="02020603050405020304" pitchFamily="18" charset="0"/>
                <a:ea typeface="华文行楷" panose="02010800040101010101" pitchFamily="2" charset="-122"/>
              </a:rPr>
              <a:t>√</a:t>
            </a:r>
          </a:p>
        </p:txBody>
      </p:sp>
      <p:sp>
        <p:nvSpPr>
          <p:cNvPr id="288776" name="Rectangle 8"/>
          <p:cNvSpPr>
            <a:spLocks noChangeArrowheads="1"/>
          </p:cNvSpPr>
          <p:nvPr/>
        </p:nvSpPr>
        <p:spPr bwMode="auto">
          <a:xfrm>
            <a:off x="8172450" y="4365625"/>
            <a:ext cx="590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b="1">
                <a:solidFill>
                  <a:srgbClr val="FF0000"/>
                </a:solidFill>
                <a:latin typeface="Times New Roman" panose="02020603050405020304" pitchFamily="18" charset="0"/>
                <a:ea typeface="华文行楷" panose="02010800040101010101"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7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87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87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877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9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4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6" grpId="0"/>
      <p:bldP spid="125955" grpId="0"/>
      <p:bldP spid="288773" grpId="0"/>
      <p:bldP spid="288774" grpId="0"/>
      <p:bldP spid="288775" grpId="0"/>
      <p:bldP spid="28877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idx="4294967295"/>
          </p:nvPr>
        </p:nvSpPr>
        <p:spPr/>
        <p:txBody>
          <a:bodyPr/>
          <a:lstStyle/>
          <a:p>
            <a:r>
              <a:rPr lang="en-US" altLang="zh-CN" sz="4400" b="0" dirty="0" smtClean="0">
                <a:latin typeface="Arial" panose="020B0604020202020204" pitchFamily="34" charset="0"/>
              </a:rPr>
              <a:t>Kepler-452b: </a:t>
            </a:r>
            <a:r>
              <a:rPr lang="zh-CN" altLang="en-US" sz="4400" b="0" dirty="0" smtClean="0">
                <a:latin typeface="Arial" panose="020B0604020202020204" pitchFamily="34" charset="0"/>
              </a:rPr>
              <a:t>第一个地球</a:t>
            </a:r>
            <a:r>
              <a:rPr lang="en-US" altLang="zh-CN" sz="4400" b="0" dirty="0" smtClean="0">
                <a:latin typeface="Arial" panose="020B0604020202020204" pitchFamily="34" charset="0"/>
              </a:rPr>
              <a:t>2.0</a:t>
            </a:r>
            <a:r>
              <a:rPr lang="zh-CN" altLang="en-US" sz="4400" b="0" dirty="0" smtClean="0">
                <a:latin typeface="Arial" panose="020B0604020202020204" pitchFamily="34" charset="0"/>
              </a:rPr>
              <a:t>？</a:t>
            </a:r>
          </a:p>
        </p:txBody>
      </p:sp>
      <p:sp>
        <p:nvSpPr>
          <p:cNvPr id="152579" name="Rectangle 3"/>
          <p:cNvSpPr>
            <a:spLocks noGrp="1" noChangeArrowheads="1"/>
          </p:cNvSpPr>
          <p:nvPr>
            <p:ph type="body" idx="4294967295"/>
          </p:nvPr>
        </p:nvSpPr>
        <p:spPr/>
        <p:txBody>
          <a:bodyPr/>
          <a:lstStyle/>
          <a:p>
            <a:r>
              <a:rPr lang="en-US" altLang="zh-CN" smtClean="0"/>
              <a:t>2015.07.24</a:t>
            </a:r>
            <a:endParaRPr lang="zh-CN" altLang="en-US" smtClean="0"/>
          </a:p>
        </p:txBody>
      </p:sp>
      <p:pic>
        <p:nvPicPr>
          <p:cNvPr id="152580" name="Picture 4" descr="453_67721_8765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73238"/>
            <a:ext cx="5075238"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1" name="Picture 6" descr="453_67718_2556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3286125"/>
            <a:ext cx="43561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idx="4294967295"/>
          </p:nvPr>
        </p:nvSpPr>
        <p:spPr/>
        <p:txBody>
          <a:bodyPr/>
          <a:lstStyle/>
          <a:p>
            <a:pPr algn="ctr"/>
            <a:r>
              <a:rPr lang="zh-CN" altLang="en-US" sz="4400" b="0" dirty="0" smtClean="0"/>
              <a:t>天文爱好者</a:t>
            </a:r>
          </a:p>
        </p:txBody>
      </p:sp>
      <p:sp>
        <p:nvSpPr>
          <p:cNvPr id="156675" name="Rectangle 3"/>
          <p:cNvSpPr>
            <a:spLocks noGrp="1" noChangeArrowheads="1"/>
          </p:cNvSpPr>
          <p:nvPr>
            <p:ph type="body" idx="4294967295"/>
          </p:nvPr>
        </p:nvSpPr>
        <p:spPr/>
        <p:txBody>
          <a:bodyPr/>
          <a:lstStyle/>
          <a:p>
            <a:r>
              <a:rPr lang="zh-CN" altLang="en-US" dirty="0" smtClean="0"/>
              <a:t>可通过 </a:t>
            </a:r>
            <a:r>
              <a:rPr lang="en-US" altLang="zh-CN" dirty="0" smtClean="0">
                <a:hlinkClick r:id="rId2"/>
              </a:rPr>
              <a:t>http://var2.astro.cz/ETD</a:t>
            </a:r>
            <a:r>
              <a:rPr lang="en-US" altLang="zh-CN" dirty="0" smtClean="0"/>
              <a:t> </a:t>
            </a:r>
            <a:r>
              <a:rPr lang="zh-CN" altLang="en-US" dirty="0" smtClean="0"/>
              <a:t>选择系外行星候选体开展自己的观测（凌星法）</a:t>
            </a:r>
          </a:p>
          <a:p>
            <a:endParaRPr lang="zh-CN" altLang="en-US" dirty="0" smtClean="0"/>
          </a:p>
          <a:p>
            <a:r>
              <a:rPr lang="zh-CN" altLang="en-US" dirty="0" smtClean="0"/>
              <a:t>可通过 </a:t>
            </a:r>
            <a:r>
              <a:rPr lang="en-US" altLang="zh-CN" dirty="0" smtClean="0"/>
              <a:t>PlanetHunters.org</a:t>
            </a:r>
            <a:r>
              <a:rPr lang="zh-CN" altLang="en-US" dirty="0" smtClean="0"/>
              <a:t>，分析开普勒卫星的观测数据，对发现系外行星做出贡献</a:t>
            </a:r>
            <a:endParaRPr lang="en-US" altLang="zh-CN" dirty="0" smtClean="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0" dirty="0"/>
              <a:t>太阳系的外围：柯依伯带和奥尔特云</a:t>
            </a:r>
          </a:p>
        </p:txBody>
      </p:sp>
      <p:pic>
        <p:nvPicPr>
          <p:cNvPr id="1026" name="Picture 2" descr="https://timgsa.baidu.com/timg?image&amp;quality=80&amp;size=b9999_10000&amp;sec=1522214513347&amp;di=9adbaf65881f6465d3733f5d63a423f9&amp;imgtype=0&amp;src=http%3A%2F%2Fnews.sciencenet.cn%2Fupload%2Fnews%2Fimages%2F2010%2F11%2F20101129154537750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5593" y="1556792"/>
            <a:ext cx="8345213"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20091"/>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idx="4294967295"/>
          </p:nvPr>
        </p:nvSpPr>
        <p:spPr/>
        <p:txBody>
          <a:bodyPr/>
          <a:lstStyle/>
          <a:p>
            <a:pPr algn="ctr"/>
            <a:r>
              <a:rPr lang="zh-CN" altLang="en-US" b="0" dirty="0" smtClean="0"/>
              <a:t>公民科学</a:t>
            </a:r>
          </a:p>
        </p:txBody>
      </p:sp>
      <p:sp>
        <p:nvSpPr>
          <p:cNvPr id="157699" name="Rectangle 3"/>
          <p:cNvSpPr>
            <a:spLocks noGrp="1" noChangeArrowheads="1"/>
          </p:cNvSpPr>
          <p:nvPr>
            <p:ph type="body" idx="4294967295"/>
          </p:nvPr>
        </p:nvSpPr>
        <p:spPr/>
        <p:txBody>
          <a:bodyPr/>
          <a:lstStyle/>
          <a:p>
            <a:endParaRPr lang="zh-CN" altLang="en-US" smtClean="0"/>
          </a:p>
        </p:txBody>
      </p:sp>
      <p:pic>
        <p:nvPicPr>
          <p:cNvPr id="157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268413"/>
            <a:ext cx="8043862"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7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 y="3211570"/>
            <a:ext cx="786447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idx="4294967295"/>
          </p:nvPr>
        </p:nvSpPr>
        <p:spPr/>
        <p:txBody>
          <a:bodyPr/>
          <a:lstStyle/>
          <a:p>
            <a:pPr algn="ctr"/>
            <a:r>
              <a:rPr lang="zh-CN" altLang="en-US" sz="4400" b="0" dirty="0" smtClean="0"/>
              <a:t>开普勒卫星</a:t>
            </a:r>
          </a:p>
        </p:txBody>
      </p:sp>
      <p:sp>
        <p:nvSpPr>
          <p:cNvPr id="159747" name="Rectangle 3"/>
          <p:cNvSpPr>
            <a:spLocks noGrp="1" noChangeArrowheads="1"/>
          </p:cNvSpPr>
          <p:nvPr>
            <p:ph type="body" idx="4294967295"/>
          </p:nvPr>
        </p:nvSpPr>
        <p:spPr/>
        <p:txBody>
          <a:bodyPr/>
          <a:lstStyle/>
          <a:p>
            <a:endParaRPr lang="zh-CN" altLang="en-US" smtClean="0"/>
          </a:p>
        </p:txBody>
      </p:sp>
      <p:pic>
        <p:nvPicPr>
          <p:cNvPr id="159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412875"/>
            <a:ext cx="8269287" cy="488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p:cNvSpPr>
            <a:spLocks noGrp="1"/>
          </p:cNvSpPr>
          <p:nvPr>
            <p:ph type="title"/>
          </p:nvPr>
        </p:nvSpPr>
        <p:spPr/>
        <p:txBody>
          <a:bodyPr/>
          <a:lstStyle/>
          <a:p>
            <a:pPr algn="ctr"/>
            <a:r>
              <a:rPr lang="en-US" altLang="zh-CN" sz="2800" b="0" dirty="0" smtClean="0"/>
              <a:t>【</a:t>
            </a:r>
            <a:r>
              <a:rPr lang="zh-CN" altLang="en-US" sz="2800" b="0" dirty="0" smtClean="0"/>
              <a:t>新发现</a:t>
            </a:r>
            <a:r>
              <a:rPr lang="en-US" altLang="zh-CN" sz="2800" b="0" dirty="0" smtClean="0"/>
              <a:t>】</a:t>
            </a:r>
            <a:r>
              <a:rPr lang="zh-CN" altLang="en-US" sz="2800" b="0" dirty="0" smtClean="0"/>
              <a:t>距离地球最近恒星周围发现系外行星</a:t>
            </a:r>
          </a:p>
        </p:txBody>
      </p:sp>
      <p:sp>
        <p:nvSpPr>
          <p:cNvPr id="162819" name="内容占位符 2"/>
          <p:cNvSpPr>
            <a:spLocks noGrp="1"/>
          </p:cNvSpPr>
          <p:nvPr>
            <p:ph idx="1"/>
          </p:nvPr>
        </p:nvSpPr>
        <p:spPr>
          <a:xfrm>
            <a:off x="6320631" y="990600"/>
            <a:ext cx="2609850" cy="5257800"/>
          </a:xfrm>
        </p:spPr>
        <p:txBody>
          <a:bodyPr/>
          <a:lstStyle/>
          <a:p>
            <a:endParaRPr lang="en-US" altLang="zh-CN" dirty="0" smtClean="0"/>
          </a:p>
          <a:p>
            <a:r>
              <a:rPr lang="en-US" altLang="zh-CN" dirty="0" smtClean="0"/>
              <a:t>2016.08.25</a:t>
            </a:r>
          </a:p>
          <a:p>
            <a:r>
              <a:rPr lang="zh-CN" altLang="en-US" dirty="0" smtClean="0"/>
              <a:t>地表</a:t>
            </a:r>
            <a:r>
              <a:rPr lang="zh-CN" altLang="en-US" dirty="0"/>
              <a:t>或有</a:t>
            </a:r>
            <a:r>
              <a:rPr lang="zh-CN" altLang="en-US" dirty="0" smtClean="0"/>
              <a:t>水</a:t>
            </a:r>
            <a:endParaRPr lang="en-US" altLang="zh-CN" dirty="0" smtClean="0"/>
          </a:p>
          <a:p>
            <a:r>
              <a:rPr lang="zh-CN" altLang="en-US" dirty="0"/>
              <a:t>红矮星</a:t>
            </a:r>
            <a:endParaRPr lang="zh-CN" altLang="en-US" dirty="0" smtClean="0"/>
          </a:p>
        </p:txBody>
      </p:sp>
      <p:pic>
        <p:nvPicPr>
          <p:cNvPr id="16282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600075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1"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21013" y="4643438"/>
            <a:ext cx="60007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a:spLocks noChangeArrowheads="1"/>
          </p:cNvSpPr>
          <p:nvPr/>
        </p:nvSpPr>
        <p:spPr bwMode="auto">
          <a:xfrm>
            <a:off x="381000" y="3867150"/>
            <a:ext cx="3600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a:latin typeface="Times New Roman" panose="02020603050405020304" pitchFamily="18" charset="0"/>
                <a:ea typeface="华文行楷" panose="02010800040101010101" pitchFamily="2" charset="-122"/>
              </a:rPr>
              <a:t>还未发现凌星现象</a:t>
            </a:r>
          </a:p>
        </p:txBody>
      </p:sp>
      <p:sp>
        <p:nvSpPr>
          <p:cNvPr id="162823" name="文本框 2"/>
          <p:cNvSpPr txBox="1">
            <a:spLocks noChangeArrowheads="1"/>
          </p:cNvSpPr>
          <p:nvPr/>
        </p:nvSpPr>
        <p:spPr bwMode="auto">
          <a:xfrm>
            <a:off x="611188" y="2058988"/>
            <a:ext cx="143986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a:solidFill>
                  <a:srgbClr val="00FF00"/>
                </a:solidFill>
                <a:latin typeface="Times New Roman" panose="02020603050405020304" pitchFamily="18" charset="0"/>
                <a:ea typeface="华文行楷" panose="02010800040101010101" pitchFamily="2" charset="-122"/>
              </a:rPr>
              <a:t>比邻星</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28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endParaRPr lang="zh-CN" altLang="en-US" smtClean="0"/>
          </a:p>
        </p:txBody>
      </p:sp>
      <p:pic>
        <p:nvPicPr>
          <p:cNvPr id="16486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04800"/>
            <a:ext cx="60007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726113" y="1341438"/>
            <a:ext cx="3417887" cy="5257800"/>
          </a:xfr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644900"/>
            <a:ext cx="40576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3200" b="0" dirty="0" smtClean="0"/>
              <a:t>【</a:t>
            </a:r>
            <a:r>
              <a:rPr lang="zh-CN" altLang="en-US" sz="3200" b="0" dirty="0" smtClean="0"/>
              <a:t>新发现</a:t>
            </a:r>
            <a:r>
              <a:rPr lang="en-US" altLang="zh-CN" sz="3200" b="0" dirty="0"/>
              <a:t>】40</a:t>
            </a:r>
            <a:r>
              <a:rPr lang="zh-CN" altLang="en-US" sz="3200" b="0" dirty="0"/>
              <a:t>光年外恒星周围发现</a:t>
            </a:r>
            <a:r>
              <a:rPr lang="en-US" altLang="zh-CN" sz="3200" b="0" dirty="0"/>
              <a:t>7</a:t>
            </a:r>
            <a:r>
              <a:rPr lang="zh-CN" altLang="en-US" sz="3200" b="0" dirty="0"/>
              <a:t>颗类地行星</a:t>
            </a:r>
          </a:p>
        </p:txBody>
      </p:sp>
      <p:sp>
        <p:nvSpPr>
          <p:cNvPr id="3" name="内容占位符 2"/>
          <p:cNvSpPr>
            <a:spLocks noGrp="1"/>
          </p:cNvSpPr>
          <p:nvPr>
            <p:ph idx="1"/>
          </p:nvPr>
        </p:nvSpPr>
        <p:spPr>
          <a:xfrm>
            <a:off x="251520" y="1450386"/>
            <a:ext cx="3426962" cy="2266646"/>
          </a:xfrm>
        </p:spPr>
        <p:txBody>
          <a:bodyPr/>
          <a:lstStyle/>
          <a:p>
            <a:r>
              <a:rPr lang="en-US" altLang="zh-CN" dirty="0" smtClean="0"/>
              <a:t>2017.02.22</a:t>
            </a:r>
          </a:p>
          <a:p>
            <a:r>
              <a:rPr lang="zh-CN" altLang="en-US" dirty="0"/>
              <a:t>斯皮策红外太空</a:t>
            </a:r>
            <a:r>
              <a:rPr lang="zh-CN" altLang="en-US" dirty="0" smtClean="0"/>
              <a:t>望远镜</a:t>
            </a:r>
            <a:endParaRPr lang="en-US" altLang="zh-CN" dirty="0" smtClean="0"/>
          </a:p>
          <a:p>
            <a:r>
              <a:rPr lang="zh-CN" altLang="en-US" dirty="0"/>
              <a:t>超冷</a:t>
            </a:r>
            <a:r>
              <a:rPr lang="zh-CN" altLang="en-US" dirty="0" smtClean="0"/>
              <a:t>矮星</a:t>
            </a:r>
            <a:r>
              <a:rPr lang="en-US" altLang="zh-CN" dirty="0" smtClean="0"/>
              <a:t>40</a:t>
            </a:r>
            <a:r>
              <a:rPr lang="zh-CN" altLang="en-US" dirty="0" smtClean="0"/>
              <a:t>光年</a:t>
            </a:r>
            <a:endParaRPr lang="zh-CN" altLang="en-US" dirty="0"/>
          </a:p>
        </p:txBody>
      </p:sp>
      <p:pic>
        <p:nvPicPr>
          <p:cNvPr id="4" name="图片 3"/>
          <p:cNvPicPr>
            <a:picLocks noChangeAspect="1"/>
          </p:cNvPicPr>
          <p:nvPr/>
        </p:nvPicPr>
        <p:blipFill>
          <a:blip r:embed="rId3"/>
          <a:stretch>
            <a:fillRect/>
          </a:stretch>
        </p:blipFill>
        <p:spPr>
          <a:xfrm>
            <a:off x="3678482" y="1131370"/>
            <a:ext cx="5236918" cy="2780017"/>
          </a:xfrm>
          <a:prstGeom prst="rect">
            <a:avLst/>
          </a:prstGeom>
        </p:spPr>
      </p:pic>
      <p:pic>
        <p:nvPicPr>
          <p:cNvPr id="5" name="图片 4"/>
          <p:cNvPicPr>
            <a:picLocks noChangeAspect="1"/>
          </p:cNvPicPr>
          <p:nvPr/>
        </p:nvPicPr>
        <p:blipFill>
          <a:blip r:embed="rId4"/>
          <a:stretch>
            <a:fillRect/>
          </a:stretch>
        </p:blipFill>
        <p:spPr>
          <a:xfrm>
            <a:off x="381000" y="4075417"/>
            <a:ext cx="5243014" cy="2426418"/>
          </a:xfrm>
          <a:prstGeom prst="rect">
            <a:avLst/>
          </a:prstGeom>
        </p:spPr>
      </p:pic>
      <p:sp>
        <p:nvSpPr>
          <p:cNvPr id="6" name="椭圆 5"/>
          <p:cNvSpPr/>
          <p:nvPr/>
        </p:nvSpPr>
        <p:spPr bwMode="auto">
          <a:xfrm>
            <a:off x="6660232" y="1431201"/>
            <a:ext cx="1728192" cy="826486"/>
          </a:xfrm>
          <a:prstGeom prst="ellipse">
            <a:avLst/>
          </a:prstGeom>
          <a:noFill/>
          <a:ln w="57150" cap="flat" cmpd="sng" algn="ctr">
            <a:solidFill>
              <a:srgbClr val="00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extLst>
      <p:ext uri="{BB962C8B-B14F-4D97-AF65-F5344CB8AC3E}">
        <p14:creationId xmlns:p14="http://schemas.microsoft.com/office/powerpoint/2010/main" val="1418603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a:lstStyle/>
          <a:p>
            <a:pPr algn="ctr"/>
            <a:r>
              <a:rPr lang="zh-CN" altLang="en-US" sz="4000" b="0" dirty="0" smtClean="0"/>
              <a:t>七颗“地球</a:t>
            </a:r>
            <a:r>
              <a:rPr lang="en-US" altLang="zh-CN" sz="4000" b="0" dirty="0" smtClean="0"/>
              <a:t>2.0”</a:t>
            </a:r>
            <a:r>
              <a:rPr lang="zh-CN" altLang="en-US" sz="4000" b="0" dirty="0" smtClean="0"/>
              <a:t>行星系现身的意义</a:t>
            </a:r>
          </a:p>
        </p:txBody>
      </p:sp>
      <p:sp>
        <p:nvSpPr>
          <p:cNvPr id="169987" name="内容占位符 2"/>
          <p:cNvSpPr>
            <a:spLocks noGrp="1"/>
          </p:cNvSpPr>
          <p:nvPr>
            <p:ph idx="1"/>
          </p:nvPr>
        </p:nvSpPr>
        <p:spPr>
          <a:xfrm>
            <a:off x="228600" y="1143000"/>
            <a:ext cx="8763000" cy="3078088"/>
          </a:xfrm>
        </p:spPr>
        <p:txBody>
          <a:bodyPr/>
          <a:lstStyle/>
          <a:p>
            <a:pPr marL="0" indent="0">
              <a:buNone/>
            </a:pPr>
            <a:r>
              <a:rPr lang="zh-CN" altLang="en-US" dirty="0" smtClean="0"/>
              <a:t>这项发现之所以重大，不是因为一次就找到了这么多类地行星，因为我们早就发现数百个类地行星了；也不是因为</a:t>
            </a:r>
            <a:r>
              <a:rPr lang="en-US" altLang="zh-CN" dirty="0" smtClean="0"/>
              <a:t>Trappist-1</a:t>
            </a:r>
            <a:r>
              <a:rPr lang="zh-CN" altLang="en-US" dirty="0" smtClean="0"/>
              <a:t>离我们如此地近，</a:t>
            </a:r>
            <a:r>
              <a:rPr lang="en-US" altLang="zh-CN" dirty="0" smtClean="0"/>
              <a:t>NASA</a:t>
            </a:r>
            <a:r>
              <a:rPr lang="zh-CN" altLang="en-US" dirty="0" smtClean="0"/>
              <a:t>去年发现的一颗类地行星距地球才四光年。</a:t>
            </a:r>
            <a:r>
              <a:rPr lang="en-US" altLang="zh-CN" dirty="0" smtClean="0"/>
              <a:t>Trappist-1</a:t>
            </a:r>
            <a:r>
              <a:rPr lang="zh-CN" altLang="en-US" dirty="0" smtClean="0"/>
              <a:t>行星系如此重要，是因为它是一个能让我们加速发现外星生命的试验地。</a:t>
            </a:r>
          </a:p>
        </p:txBody>
      </p:sp>
      <p:pic>
        <p:nvPicPr>
          <p:cNvPr id="16998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4336877"/>
            <a:ext cx="3294534" cy="221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3600" b="0" dirty="0"/>
              <a:t>【</a:t>
            </a:r>
            <a:r>
              <a:rPr lang="zh-CN" altLang="en-US" sz="3600" b="0" dirty="0"/>
              <a:t>新发现</a:t>
            </a:r>
            <a:r>
              <a:rPr lang="en-US" altLang="zh-CN" sz="3600" b="0" dirty="0"/>
              <a:t>】</a:t>
            </a:r>
            <a:r>
              <a:rPr lang="en-US" altLang="zh-CN" sz="3600" b="0" dirty="0" smtClean="0"/>
              <a:t>AI </a:t>
            </a:r>
            <a:r>
              <a:rPr lang="zh-CN" altLang="en-US" sz="3600" b="0" dirty="0" smtClean="0"/>
              <a:t>发现</a:t>
            </a:r>
            <a:r>
              <a:rPr lang="en-US" altLang="zh-CN" sz="3600" b="0" dirty="0"/>
              <a:t>2500</a:t>
            </a:r>
            <a:r>
              <a:rPr lang="zh-CN" altLang="en-US" sz="3600" b="0" dirty="0"/>
              <a:t>光年外迷你</a:t>
            </a:r>
            <a:r>
              <a:rPr lang="zh-CN" altLang="en-US" sz="3600" b="0" dirty="0" smtClean="0"/>
              <a:t>太阳系</a:t>
            </a:r>
            <a:endParaRPr lang="zh-CN" altLang="en-US" sz="3600" b="0" dirty="0"/>
          </a:p>
        </p:txBody>
      </p:sp>
      <p:sp>
        <p:nvSpPr>
          <p:cNvPr id="3" name="内容占位符 2"/>
          <p:cNvSpPr>
            <a:spLocks noGrp="1"/>
          </p:cNvSpPr>
          <p:nvPr>
            <p:ph idx="1"/>
          </p:nvPr>
        </p:nvSpPr>
        <p:spPr>
          <a:xfrm>
            <a:off x="5724128" y="1268760"/>
            <a:ext cx="3267472" cy="1944216"/>
          </a:xfrm>
        </p:spPr>
        <p:txBody>
          <a:bodyPr/>
          <a:lstStyle/>
          <a:p>
            <a:r>
              <a:rPr lang="en-US" altLang="zh-CN" sz="2800" dirty="0" smtClean="0"/>
              <a:t>2017-12-15</a:t>
            </a:r>
          </a:p>
          <a:p>
            <a:r>
              <a:rPr lang="zh-CN" altLang="en-US" sz="2800" dirty="0" smtClean="0"/>
              <a:t>谷歌软件工程师</a:t>
            </a:r>
            <a:endParaRPr lang="en-US" altLang="zh-CN" sz="2800" dirty="0" smtClean="0"/>
          </a:p>
          <a:p>
            <a:r>
              <a:rPr lang="zh-CN" altLang="en-US" sz="2800" dirty="0" smtClean="0"/>
              <a:t>数据分析技术发威</a:t>
            </a:r>
            <a:endParaRPr lang="zh-CN" altLang="en-US" sz="2800" dirty="0"/>
          </a:p>
        </p:txBody>
      </p:sp>
      <p:pic>
        <p:nvPicPr>
          <p:cNvPr id="4" name="图片 3"/>
          <p:cNvPicPr>
            <a:picLocks noChangeAspect="1"/>
          </p:cNvPicPr>
          <p:nvPr/>
        </p:nvPicPr>
        <p:blipFill>
          <a:blip r:embed="rId3"/>
          <a:stretch>
            <a:fillRect/>
          </a:stretch>
        </p:blipFill>
        <p:spPr>
          <a:xfrm>
            <a:off x="218707" y="963029"/>
            <a:ext cx="5413791" cy="3042035"/>
          </a:xfrm>
          <a:prstGeom prst="rect">
            <a:avLst/>
          </a:prstGeom>
        </p:spPr>
      </p:pic>
      <p:pic>
        <p:nvPicPr>
          <p:cNvPr id="5" name="图片 4"/>
          <p:cNvPicPr>
            <a:picLocks noChangeAspect="1"/>
          </p:cNvPicPr>
          <p:nvPr/>
        </p:nvPicPr>
        <p:blipFill>
          <a:blip r:embed="rId4"/>
          <a:stretch>
            <a:fillRect/>
          </a:stretch>
        </p:blipFill>
        <p:spPr>
          <a:xfrm>
            <a:off x="3292587" y="3573016"/>
            <a:ext cx="5710647" cy="3208840"/>
          </a:xfrm>
          <a:prstGeom prst="rect">
            <a:avLst/>
          </a:prstGeom>
        </p:spPr>
      </p:pic>
    </p:spTree>
    <p:extLst>
      <p:ext uri="{BB962C8B-B14F-4D97-AF65-F5344CB8AC3E}">
        <p14:creationId xmlns:p14="http://schemas.microsoft.com/office/powerpoint/2010/main" val="390017908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idx="4294967295"/>
          </p:nvPr>
        </p:nvSpPr>
        <p:spPr/>
        <p:txBody>
          <a:bodyPr/>
          <a:lstStyle/>
          <a:p>
            <a:pPr algn="ctr"/>
            <a:r>
              <a:rPr lang="zh-CN" altLang="en-US" b="0" dirty="0" smtClean="0"/>
              <a:t>外星生命？</a:t>
            </a:r>
          </a:p>
        </p:txBody>
      </p:sp>
      <p:sp>
        <p:nvSpPr>
          <p:cNvPr id="161795" name="Rectangle 3"/>
          <p:cNvSpPr>
            <a:spLocks noGrp="1" noChangeArrowheads="1"/>
          </p:cNvSpPr>
          <p:nvPr>
            <p:ph type="body" idx="4294967295"/>
          </p:nvPr>
        </p:nvSpPr>
        <p:spPr/>
        <p:txBody>
          <a:bodyPr/>
          <a:lstStyle/>
          <a:p>
            <a:endParaRPr lang="zh-CN" altLang="en-US" smtClean="0"/>
          </a:p>
        </p:txBody>
      </p:sp>
      <p:pic>
        <p:nvPicPr>
          <p:cNvPr id="16179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209675"/>
            <a:ext cx="7396162"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3834848"/>
            <a:ext cx="4324350" cy="2857500"/>
          </a:xfrm>
          <a:prstGeom prst="rect">
            <a:avLst/>
          </a:prstGeom>
        </p:spPr>
      </p:pic>
      <p:sp>
        <p:nvSpPr>
          <p:cNvPr id="24578" name="Rectangle 2"/>
          <p:cNvSpPr>
            <a:spLocks noGrp="1" noChangeArrowheads="1"/>
          </p:cNvSpPr>
          <p:nvPr>
            <p:ph type="title" idx="4294967295"/>
          </p:nvPr>
        </p:nvSpPr>
        <p:spPr/>
        <p:txBody>
          <a:bodyPr/>
          <a:lstStyle/>
          <a:p>
            <a:pPr algn="ctr"/>
            <a:r>
              <a:rPr lang="zh-CN" altLang="en-US" sz="4400" b="0" dirty="0" smtClean="0"/>
              <a:t>我们是否孤独？</a:t>
            </a:r>
          </a:p>
        </p:txBody>
      </p:sp>
      <p:sp>
        <p:nvSpPr>
          <p:cNvPr id="24579" name="Rectangle 3"/>
          <p:cNvSpPr>
            <a:spLocks noGrp="1" noChangeArrowheads="1"/>
          </p:cNvSpPr>
          <p:nvPr>
            <p:ph type="body" idx="4294967295"/>
          </p:nvPr>
        </p:nvSpPr>
        <p:spPr>
          <a:xfrm>
            <a:off x="228600" y="1143000"/>
            <a:ext cx="8763000" cy="4302224"/>
          </a:xfrm>
        </p:spPr>
        <p:txBody>
          <a:bodyPr/>
          <a:lstStyle/>
          <a:p>
            <a:r>
              <a:rPr lang="zh-CN" altLang="en-US" dirty="0" smtClean="0"/>
              <a:t>旧知：太阳是银河系数千亿颗恒星</a:t>
            </a:r>
            <a:r>
              <a:rPr lang="zh-CN" altLang="en-US" dirty="0"/>
              <a:t>中</a:t>
            </a:r>
            <a:r>
              <a:rPr lang="zh-CN" altLang="en-US" dirty="0" smtClean="0"/>
              <a:t>的一员，银河系是宇宙中数千亿星系中的一员</a:t>
            </a:r>
          </a:p>
          <a:p>
            <a:r>
              <a:rPr lang="zh-CN" altLang="en-US" dirty="0" smtClean="0"/>
              <a:t>新知：太阳系是散布于银河系的众多行星系的一员</a:t>
            </a:r>
          </a:p>
          <a:p>
            <a:r>
              <a:rPr lang="zh-CN" altLang="en-US" dirty="0" smtClean="0"/>
              <a:t>刚知：地球也许是散布于银河系的众多地球的一员。第一个地球</a:t>
            </a:r>
            <a:r>
              <a:rPr lang="en-US" altLang="zh-CN" dirty="0" smtClean="0"/>
              <a:t>2.0</a:t>
            </a:r>
            <a:r>
              <a:rPr lang="zh-CN" altLang="en-US" dirty="0" smtClean="0"/>
              <a:t>，</a:t>
            </a:r>
            <a:r>
              <a:rPr lang="en-US" altLang="zh-CN" dirty="0" smtClean="0"/>
              <a:t>Kepler-452b</a:t>
            </a:r>
            <a:r>
              <a:rPr lang="zh-CN" altLang="en-US" dirty="0" smtClean="0"/>
              <a:t>，被认证</a:t>
            </a:r>
          </a:p>
          <a:p>
            <a:r>
              <a:rPr lang="zh-CN" altLang="en-US" dirty="0" smtClean="0"/>
              <a:t>将知：地球人类是否是散布于银河系的众多高等智慧生命的一员？</a:t>
            </a:r>
          </a:p>
        </p:txBody>
      </p:sp>
      <p:sp>
        <p:nvSpPr>
          <p:cNvPr id="3" name="文本框 2"/>
          <p:cNvSpPr txBox="1"/>
          <p:nvPr/>
        </p:nvSpPr>
        <p:spPr>
          <a:xfrm>
            <a:off x="7164288" y="5013176"/>
            <a:ext cx="792088" cy="1569660"/>
          </a:xfrm>
          <a:prstGeom prst="rect">
            <a:avLst/>
          </a:prstGeom>
          <a:noFill/>
        </p:spPr>
        <p:txBody>
          <a:bodyPr wrap="square" rtlCol="0">
            <a:spAutoFit/>
          </a:bodyPr>
          <a:lstStyle/>
          <a:p>
            <a:r>
              <a:rPr lang="zh-CN" altLang="en-US" sz="9600" dirty="0">
                <a:solidFill>
                  <a:srgbClr val="FF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79"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p:cNvSpPr>
          <p:nvPr>
            <p:ph type="title" idx="4294967295"/>
          </p:nvPr>
        </p:nvSpPr>
        <p:spPr/>
        <p:txBody>
          <a:bodyPr/>
          <a:lstStyle/>
          <a:p>
            <a:pPr algn="ctr"/>
            <a:r>
              <a:rPr lang="zh-CN" altLang="en-US" sz="3600" dirty="0" smtClean="0"/>
              <a:t>“预言：太阳系第九大行星要现身？”</a:t>
            </a:r>
          </a:p>
        </p:txBody>
      </p:sp>
      <p:sp>
        <p:nvSpPr>
          <p:cNvPr id="193539" name="内容占位符 2"/>
          <p:cNvSpPr>
            <a:spLocks noGrp="1"/>
          </p:cNvSpPr>
          <p:nvPr>
            <p:ph idx="4294967295"/>
          </p:nvPr>
        </p:nvSpPr>
        <p:spPr/>
        <p:txBody>
          <a:bodyPr/>
          <a:lstStyle/>
          <a:p>
            <a:endParaRPr lang="zh-CN" altLang="en-US" smtClean="0"/>
          </a:p>
        </p:txBody>
      </p:sp>
      <p:pic>
        <p:nvPicPr>
          <p:cNvPr id="19354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81075"/>
            <a:ext cx="5999163" cy="375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1" name="Picture 6" descr="584_20160121315529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857625"/>
            <a:ext cx="55626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132771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381000" y="304800"/>
            <a:ext cx="8079432" cy="685800"/>
          </a:xfrm>
        </p:spPr>
        <p:txBody>
          <a:bodyPr/>
          <a:lstStyle/>
          <a:p>
            <a:r>
              <a:rPr lang="zh-CN" altLang="en-US" sz="4400" b="0" dirty="0" smtClean="0"/>
              <a:t>太阳系形成的星云假说</a:t>
            </a:r>
          </a:p>
        </p:txBody>
      </p:sp>
      <p:sp>
        <p:nvSpPr>
          <p:cNvPr id="26627" name="Rectangle 3"/>
          <p:cNvSpPr>
            <a:spLocks noGrp="1" noChangeArrowheads="1"/>
          </p:cNvSpPr>
          <p:nvPr>
            <p:ph type="body" idx="4294967295"/>
          </p:nvPr>
        </p:nvSpPr>
        <p:spPr>
          <a:xfrm>
            <a:off x="5436096" y="1489304"/>
            <a:ext cx="3456384" cy="5039157"/>
          </a:xfrm>
        </p:spPr>
        <p:txBody>
          <a:bodyPr/>
          <a:lstStyle/>
          <a:p>
            <a:pPr marL="0" indent="0">
              <a:buNone/>
            </a:pPr>
            <a:r>
              <a:rPr lang="zh-CN" altLang="en-US" dirty="0" smtClean="0"/>
              <a:t>（最早的提出者也许可追溯到</a:t>
            </a:r>
            <a:r>
              <a:rPr lang="en-US" altLang="zh-CN" dirty="0" smtClean="0"/>
              <a:t>17</a:t>
            </a:r>
            <a:r>
              <a:rPr lang="zh-CN" altLang="en-US" dirty="0" smtClean="0"/>
              <a:t>世纪的笛卡尔）</a:t>
            </a:r>
            <a:endParaRPr lang="en-US" altLang="zh-CN" dirty="0" smtClean="0"/>
          </a:p>
          <a:p>
            <a:pPr marL="0" indent="0">
              <a:buNone/>
            </a:pPr>
            <a:endParaRPr lang="en-US" altLang="zh-CN" dirty="0" smtClean="0"/>
          </a:p>
          <a:p>
            <a:pPr marL="0" indent="0">
              <a:buNone/>
            </a:pPr>
            <a:r>
              <a:rPr lang="zh-CN" altLang="en-US" dirty="0" smtClean="0"/>
              <a:t>由康德于</a:t>
            </a:r>
            <a:r>
              <a:rPr lang="en-US" altLang="zh-CN" dirty="0" smtClean="0"/>
              <a:t>1755</a:t>
            </a:r>
            <a:r>
              <a:rPr lang="zh-CN" altLang="en-US" dirty="0" smtClean="0"/>
              <a:t>年首先提出。</a:t>
            </a:r>
            <a:r>
              <a:rPr lang="en-US" altLang="zh-CN" dirty="0" smtClean="0"/>
              <a:t>1796</a:t>
            </a:r>
            <a:r>
              <a:rPr lang="zh-CN" altLang="en-US" dirty="0" smtClean="0"/>
              <a:t>年，拉普拉斯独立提出定量化的版本（</a:t>
            </a:r>
            <a:r>
              <a:rPr lang="zh-CN" altLang="en-US" dirty="0"/>
              <a:t>数学、力学</a:t>
            </a:r>
            <a:r>
              <a:rPr lang="zh-CN" altLang="en-US" dirty="0" smtClean="0"/>
              <a:t>）</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407" y="1287527"/>
            <a:ext cx="4844015" cy="2721356"/>
          </a:xfrm>
        </p:spPr>
      </p:pic>
      <p:pic>
        <p:nvPicPr>
          <p:cNvPr id="5" name="Picture 2" descr="https://timgsa.baidu.com/timg?image&amp;quality=80&amp;size=b9999_10000&amp;sec=1522127963427&amp;di=a6142174bd92caf6242385f8a1041fdf&amp;imgtype=0&amp;src=http%3A%2F%2Fs6.sinaimg.cn%2Fmiddle%2F5122b194hc9a32bdec3d5%26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124260"/>
            <a:ext cx="4834422" cy="24468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idx="4294967295"/>
          </p:nvPr>
        </p:nvSpPr>
        <p:spPr/>
        <p:txBody>
          <a:bodyPr/>
          <a:lstStyle/>
          <a:p>
            <a:endParaRPr lang="zh-CN" altLang="en-US" smtClean="0"/>
          </a:p>
        </p:txBody>
      </p:sp>
      <p:sp>
        <p:nvSpPr>
          <p:cNvPr id="195587" name="Rectangle 3"/>
          <p:cNvSpPr>
            <a:spLocks noGrp="1" noChangeArrowheads="1"/>
          </p:cNvSpPr>
          <p:nvPr>
            <p:ph type="body" idx="4294967295"/>
          </p:nvPr>
        </p:nvSpPr>
        <p:spPr/>
        <p:txBody>
          <a:bodyPr/>
          <a:lstStyle/>
          <a:p>
            <a:endParaRPr lang="zh-CN" altLang="en-US" smtClean="0"/>
          </a:p>
        </p:txBody>
      </p:sp>
      <p:pic>
        <p:nvPicPr>
          <p:cNvPr id="195588" name="Picture 5" descr="bUtvGFo_1bKL19e9Db5Tlr01FkoryilG4mttnVCYzs1SAwAAfgIAAEp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390525"/>
            <a:ext cx="8096250"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9" name="Text Box 7"/>
          <p:cNvSpPr txBox="1">
            <a:spLocks noChangeArrowheads="1"/>
          </p:cNvSpPr>
          <p:nvPr/>
        </p:nvSpPr>
        <p:spPr bwMode="auto">
          <a:xfrm>
            <a:off x="5162550" y="3771900"/>
            <a:ext cx="34575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b="0" i="0" u="none" strike="noStrike" kern="1200" cap="none" spc="0" normalizeH="0" baseline="0" noProof="0" dirty="0" smtClean="0">
                <a:ln>
                  <a:noFill/>
                </a:ln>
                <a:solidFill>
                  <a:srgbClr val="000000"/>
                </a:solidFill>
                <a:effectLst/>
                <a:uLnTx/>
                <a:uFillTx/>
                <a:latin typeface="Times New Roman" panose="02020603050405020304" pitchFamily="18" charset="0"/>
                <a:ea typeface="华文行楷" panose="02010800040101010101" pitchFamily="2" charset="-122"/>
                <a:cs typeface="+mn-cs"/>
              </a:rPr>
              <a:t>需要</a:t>
            </a:r>
            <a:r>
              <a:rPr kumimoji="0" lang="en-US" altLang="zh-CN" b="0" i="0" u="none" strike="noStrike" kern="1200" cap="none" spc="0" normalizeH="0" baseline="0" noProof="0" dirty="0" smtClean="0">
                <a:ln>
                  <a:noFill/>
                </a:ln>
                <a:solidFill>
                  <a:srgbClr val="000000"/>
                </a:solidFill>
                <a:effectLst/>
                <a:uLnTx/>
                <a:uFillTx/>
                <a:latin typeface="Times New Roman" panose="02020603050405020304" pitchFamily="18" charset="0"/>
                <a:ea typeface="华文行楷" panose="02010800040101010101" pitchFamily="2" charset="-122"/>
                <a:cs typeface="+mn-cs"/>
              </a:rPr>
              <a:t>5</a:t>
            </a:r>
            <a:r>
              <a:rPr kumimoji="0" lang="zh-CN" altLang="en-US" b="0" i="0" u="none" strike="noStrike" kern="1200" cap="none" spc="0" normalizeH="0" baseline="0" noProof="0" dirty="0" smtClean="0">
                <a:ln>
                  <a:noFill/>
                </a:ln>
                <a:solidFill>
                  <a:srgbClr val="000000"/>
                </a:solidFill>
                <a:effectLst/>
                <a:uLnTx/>
                <a:uFillTx/>
                <a:latin typeface="Times New Roman" panose="02020603050405020304" pitchFamily="18" charset="0"/>
                <a:ea typeface="华文行楷" panose="02010800040101010101" pitchFamily="2" charset="-122"/>
                <a:cs typeface="+mn-cs"/>
              </a:rPr>
              <a:t>年时间？！</a:t>
            </a:r>
          </a:p>
        </p:txBody>
      </p:sp>
    </p:spTree>
    <p:extLst>
      <p:ext uri="{BB962C8B-B14F-4D97-AF65-F5344CB8AC3E}">
        <p14:creationId xmlns:p14="http://schemas.microsoft.com/office/powerpoint/2010/main" val="88053452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pPr algn="ctr"/>
            <a:r>
              <a:rPr lang="zh-CN" altLang="en-US" sz="4400" b="0" dirty="0" smtClean="0"/>
              <a:t>恒星天文学家</a:t>
            </a:r>
          </a:p>
        </p:txBody>
      </p:sp>
      <p:sp>
        <p:nvSpPr>
          <p:cNvPr id="28675" name="Rectangle 3"/>
          <p:cNvSpPr>
            <a:spLocks noGrp="1" noChangeArrowheads="1"/>
          </p:cNvSpPr>
          <p:nvPr>
            <p:ph type="body" idx="4294967295"/>
          </p:nvPr>
        </p:nvSpPr>
        <p:spPr>
          <a:xfrm>
            <a:off x="228600" y="1143000"/>
            <a:ext cx="8763000" cy="1205880"/>
          </a:xfrm>
        </p:spPr>
        <p:txBody>
          <a:bodyPr/>
          <a:lstStyle/>
          <a:p>
            <a:pPr marL="0" indent="0">
              <a:buNone/>
            </a:pPr>
            <a:r>
              <a:rPr lang="zh-CN" altLang="en-US" dirty="0" smtClean="0"/>
              <a:t>支持星云假说的一个证据是，已观测到环绕年轻恒星的</a:t>
            </a:r>
            <a:r>
              <a:rPr lang="zh-CN" altLang="en-US" dirty="0" smtClean="0">
                <a:solidFill>
                  <a:srgbClr val="FFFF00"/>
                </a:solidFill>
              </a:rPr>
              <a:t>气体尘埃盘（星周盘）</a:t>
            </a:r>
            <a:endParaRPr lang="zh-CN" altLang="en-US" dirty="0" smtClean="0"/>
          </a:p>
        </p:txBody>
      </p:sp>
      <p:pic>
        <p:nvPicPr>
          <p:cNvPr id="286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2348880"/>
            <a:ext cx="4501775" cy="42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NU_2003">
  <a:themeElements>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NU_2003">
      <a:majorFont>
        <a:latin typeface="Arial Narrow"/>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lnDef>
  </a:objectDefaults>
  <a:extraClrSchemeLst>
    <a:extraClrScheme>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_ANU_2003">
  <a:themeElements>
    <a:clrScheme name="2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ANU_2003">
      <a:majorFont>
        <a:latin typeface="Arial Narrow"/>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 typeface="Arial" charset="0"/>
          <a:buNone/>
          <a:tabLst/>
          <a:defRPr kumimoji="0" lang="en-US" altLang="zh-CN" sz="2400" b="0" i="0" u="none" strike="noStrike" cap="none" normalizeH="0" baseline="0">
            <a:ln>
              <a:noFill/>
            </a:ln>
            <a:solidFill>
              <a:schemeClr val="tx1"/>
            </a:solidFill>
            <a:effectLst/>
            <a:latin typeface="Arial" charset="0"/>
            <a:ea typeface="华文行楷" charset="-122"/>
          </a:defRPr>
        </a:defPPr>
      </a:lstStyle>
    </a:lnDef>
  </a:objectDefaults>
  <a:extraClrSchemeLst>
    <a:extraClrScheme>
      <a:clrScheme name="2_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NU_2003">
  <a:themeElements>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NU_2003">
      <a:majorFont>
        <a:latin typeface="Arial Narrow"/>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lnDef>
  </a:objectDefaults>
  <a:extraClrSchemeLst>
    <a:extraClrScheme>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NU_2003">
  <a:themeElements>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NU_2003">
      <a:majorFont>
        <a:latin typeface="Arial Narrow"/>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lnDef>
  </a:objectDefaults>
  <a:extraClrSchemeLst>
    <a:extraClrScheme>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Office\Templates\Presentation Designs\ANU_2003.pot</Template>
  <TotalTime>8633</TotalTime>
  <Words>3427</Words>
  <Application>Microsoft Office PowerPoint</Application>
  <PresentationFormat>全屏显示(4:3)</PresentationFormat>
  <Paragraphs>293</Paragraphs>
  <Slides>80</Slides>
  <Notes>75</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80</vt:i4>
      </vt:variant>
    </vt:vector>
  </HeadingPairs>
  <TitlesOfParts>
    <vt:vector size="96" baseType="lpstr">
      <vt:lpstr>方正姚体</vt:lpstr>
      <vt:lpstr>黑体</vt:lpstr>
      <vt:lpstr>华文行楷</vt:lpstr>
      <vt:lpstr>华文中宋</vt:lpstr>
      <vt:lpstr>隶书</vt:lpstr>
      <vt:lpstr>宋体</vt:lpstr>
      <vt:lpstr>Arial</vt:lpstr>
      <vt:lpstr>Arial Narrow</vt:lpstr>
      <vt:lpstr>Book Antiqua</vt:lpstr>
      <vt:lpstr>Times</vt:lpstr>
      <vt:lpstr>Times New Roman</vt:lpstr>
      <vt:lpstr>Wingdings</vt:lpstr>
      <vt:lpstr>ANU_2003</vt:lpstr>
      <vt:lpstr>12_ANU_2003</vt:lpstr>
      <vt:lpstr>1_ANU_2003</vt:lpstr>
      <vt:lpstr>2_ANU_2003</vt:lpstr>
      <vt:lpstr>天文学导论（II）：行星</vt:lpstr>
      <vt:lpstr>天文学导论</vt:lpstr>
      <vt:lpstr>本讲内容</vt:lpstr>
      <vt:lpstr>教材学习</vt:lpstr>
      <vt:lpstr>学习目标</vt:lpstr>
      <vt:lpstr>1、恒星形成与行星诞生</vt:lpstr>
      <vt:lpstr>太阳系的外围：柯依伯带和奥尔特云</vt:lpstr>
      <vt:lpstr>太阳系形成的星云假说</vt:lpstr>
      <vt:lpstr>恒星天文学家</vt:lpstr>
      <vt:lpstr>行星科学家</vt:lpstr>
      <vt:lpstr>地球化学家和地质学家</vt:lpstr>
      <vt:lpstr>早期的太阳系图景</vt:lpstr>
      <vt:lpstr>2、太阳系开始于一个盘</vt:lpstr>
      <vt:lpstr>新发现：金牛座HL及其原行星盘</vt:lpstr>
      <vt:lpstr>思考：为什么看见尘埃盘而看不见行星？</vt:lpstr>
      <vt:lpstr>形成原行星盘的关键在角动量</vt:lpstr>
      <vt:lpstr>PowerPoint 演示文稿</vt:lpstr>
      <vt:lpstr>PowerPoint 演示文稿</vt:lpstr>
      <vt:lpstr>PowerPoint 演示文稿</vt:lpstr>
      <vt:lpstr>星际云：大尺度 + 慢自转 = 大角动量</vt:lpstr>
      <vt:lpstr>一个“谜团” </vt:lpstr>
      <vt:lpstr>PowerPoint 演示文稿</vt:lpstr>
      <vt:lpstr>PowerPoint 演示文稿</vt:lpstr>
      <vt:lpstr>PowerPoint 演示文稿</vt:lpstr>
      <vt:lpstr>PowerPoint 演示文稿</vt:lpstr>
      <vt:lpstr>星体的成长</vt:lpstr>
      <vt:lpstr>PowerPoint 演示文稿</vt:lpstr>
      <vt:lpstr>3、原行星盘内热外冷</vt:lpstr>
      <vt:lpstr>PowerPoint 演示文稿</vt:lpstr>
      <vt:lpstr>PowerPoint 演示文稿</vt:lpstr>
      <vt:lpstr>固体行星吸积大气</vt:lpstr>
      <vt:lpstr>行星形成时获得的气体称为原始大气</vt:lpstr>
      <vt:lpstr>4、太阳系的身世</vt:lpstr>
      <vt:lpstr>内太阳系形成岩质类地行星</vt:lpstr>
      <vt:lpstr>PowerPoint 演示文稿</vt:lpstr>
      <vt:lpstr>类地行星的大气形成</vt:lpstr>
      <vt:lpstr>外太阳系形成巨行星</vt:lpstr>
      <vt:lpstr>核吸积气体俘获的瓶颈</vt:lpstr>
      <vt:lpstr>盘不稳定来弥补</vt:lpstr>
      <vt:lpstr>并非所有的星子都能成为行星</vt:lpstr>
      <vt:lpstr>早期太阳系必定是狂乱的场所</vt:lpstr>
      <vt:lpstr>5、行星系很常见</vt:lpstr>
      <vt:lpstr>PowerPoint 演示文稿</vt:lpstr>
      <vt:lpstr>（1）视向速度法：系外行星的间接探测</vt:lpstr>
      <vt:lpstr>PowerPoint 演示文稿</vt:lpstr>
      <vt:lpstr>多周期的视向速度曲线：系外行星系</vt:lpstr>
      <vt:lpstr>（2）天体测量法：直接观测恒星位置的周期性变化</vt:lpstr>
      <vt:lpstr>PowerPoint 演示文稿</vt:lpstr>
      <vt:lpstr>PowerPoint 演示文稿</vt:lpstr>
      <vt:lpstr>PowerPoint 演示文稿</vt:lpstr>
      <vt:lpstr>PowerPoint 演示文稿</vt:lpstr>
      <vt:lpstr>PowerPoint 演示文稿</vt:lpstr>
      <vt:lpstr>PowerPoint 演示文稿</vt:lpstr>
      <vt:lpstr>OGLE-2005-BLG-390</vt:lpstr>
      <vt:lpstr>PowerPoint 演示文稿</vt:lpstr>
      <vt:lpstr>绘架座β星 </vt:lpstr>
      <vt:lpstr>绘架座β星的尘埃盘侧对着地球</vt:lpstr>
      <vt:lpstr>PowerPoint 演示文稿</vt:lpstr>
      <vt:lpstr>绘架座β– b：一颗巨行星</vt:lpstr>
      <vt:lpstr>绘架座β-b的公转</vt:lpstr>
      <vt:lpstr>绘架座β的尘埃盘与巨行星绘架座β-b</vt:lpstr>
      <vt:lpstr>系外行星有诸多变数</vt:lpstr>
      <vt:lpstr>PowerPoint 演示文稿</vt:lpstr>
      <vt:lpstr>6、地球2.0</vt:lpstr>
      <vt:lpstr>PowerPoint 演示文稿</vt:lpstr>
      <vt:lpstr>PowerPoint 演示文稿</vt:lpstr>
      <vt:lpstr>入选地球2.0的基本标准</vt:lpstr>
      <vt:lpstr>Kepler-452b: 第一个地球2.0？</vt:lpstr>
      <vt:lpstr>天文爱好者</vt:lpstr>
      <vt:lpstr>公民科学</vt:lpstr>
      <vt:lpstr>开普勒卫星</vt:lpstr>
      <vt:lpstr>【新发现】距离地球最近恒星周围发现系外行星</vt:lpstr>
      <vt:lpstr>PowerPoint 演示文稿</vt:lpstr>
      <vt:lpstr>【新发现】40光年外恒星周围发现7颗类地行星</vt:lpstr>
      <vt:lpstr>七颗“地球2.0”行星系现身的意义</vt:lpstr>
      <vt:lpstr>【新发现】AI 发现2500光年外迷你太阳系</vt:lpstr>
      <vt:lpstr>外星生命？</vt:lpstr>
      <vt:lpstr>我们是否孤独？</vt:lpstr>
      <vt:lpstr>“预言：太阳系第九大行星要现身？”</vt:lpstr>
      <vt:lpstr>PowerPoint 演示文稿</vt:lpstr>
    </vt:vector>
  </TitlesOfParts>
  <Company>THCA-Tsinghua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L07_debris</dc:title>
  <dc:creator>Youhong Zhang</dc:creator>
  <cp:lastModifiedBy>zhangyh</cp:lastModifiedBy>
  <cp:revision>527</cp:revision>
  <cp:lastPrinted>2003-02-26T04:55:41Z</cp:lastPrinted>
  <dcterms:created xsi:type="dcterms:W3CDTF">2000-08-31T04:58:12Z</dcterms:created>
  <dcterms:modified xsi:type="dcterms:W3CDTF">2019-03-25T09:29:56Z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90</vt:i4>
  </property>
  <property fmtid="{D5CDD505-2E9C-101B-9397-08002B2CF9AE}" pid="5" name="ScreenSize">
    <vt:i4>1</vt:i4>
  </property>
  <property fmtid="{D5CDD505-2E9C-101B-9397-08002B2CF9AE}" pid="6" name="ScreenUsage">
    <vt:i4>2</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C:\My Documents\ANU Teaching\ASTR1001\web</vt:lpwstr>
  </property>
</Properties>
</file>